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9" r:id="rId14"/>
    <p:sldId id="280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8288000" cy="10287000"/>
  <p:notesSz cx="7102475" cy="9388475"/>
  <p:embeddedFontLst>
    <p:embeddedFont>
      <p:font typeface="Pridi" panose="00000500000000000000" pitchFamily="2" charset="-34"/>
      <p:regular r:id="rId27"/>
    </p:embeddedFont>
    <p:embeddedFont>
      <p:font typeface="เอฟซี ซับเจค" panose="020B0604020202020204" charset="-34"/>
      <p:regular r:id="rId28"/>
    </p:embeddedFont>
    <p:embeddedFont>
      <p:font typeface="เอฟซี ซับเจค Bold" panose="020B0604020202020204" charset="-34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48" y="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8.png"/><Relationship Id="rId5" Type="http://schemas.openxmlformats.org/officeDocument/2006/relationships/image" Target="../media/image29.jpeg"/><Relationship Id="rId10" Type="http://schemas.openxmlformats.org/officeDocument/2006/relationships/image" Target="../media/image7.svg"/><Relationship Id="rId4" Type="http://schemas.openxmlformats.org/officeDocument/2006/relationships/image" Target="../media/image28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8.png"/><Relationship Id="rId5" Type="http://schemas.openxmlformats.org/officeDocument/2006/relationships/image" Target="../media/image32.jpeg"/><Relationship Id="rId10" Type="http://schemas.openxmlformats.org/officeDocument/2006/relationships/image" Target="../media/image7.svg"/><Relationship Id="rId4" Type="http://schemas.openxmlformats.org/officeDocument/2006/relationships/image" Target="../media/image31.jpe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7.jpeg"/><Relationship Id="rId5" Type="http://schemas.openxmlformats.org/officeDocument/2006/relationships/image" Target="../media/image6.png"/><Relationship Id="rId10" Type="http://schemas.openxmlformats.org/officeDocument/2006/relationships/image" Target="../media/image36.jpeg"/><Relationship Id="rId4" Type="http://schemas.openxmlformats.org/officeDocument/2006/relationships/image" Target="../media/image5.sv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pn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10" Type="http://schemas.openxmlformats.org/officeDocument/2006/relationships/image" Target="../media/image8.png"/><Relationship Id="rId4" Type="http://schemas.openxmlformats.org/officeDocument/2006/relationships/image" Target="../media/image42.png"/><Relationship Id="rId9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jpe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10" Type="http://schemas.openxmlformats.org/officeDocument/2006/relationships/image" Target="../media/image8.png"/><Relationship Id="rId4" Type="http://schemas.openxmlformats.org/officeDocument/2006/relationships/image" Target="../media/image45.jpeg"/><Relationship Id="rId9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jpe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9.jpeg"/><Relationship Id="rId10" Type="http://schemas.openxmlformats.org/officeDocument/2006/relationships/image" Target="../media/image8.png"/><Relationship Id="rId4" Type="http://schemas.openxmlformats.org/officeDocument/2006/relationships/image" Target="../media/image48.jpeg"/><Relationship Id="rId9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jpe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2.jpeg"/><Relationship Id="rId10" Type="http://schemas.openxmlformats.org/officeDocument/2006/relationships/image" Target="../media/image8.png"/><Relationship Id="rId4" Type="http://schemas.openxmlformats.org/officeDocument/2006/relationships/image" Target="../media/image51.jpe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3.jpe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5.jpeg"/><Relationship Id="rId10" Type="http://schemas.openxmlformats.org/officeDocument/2006/relationships/image" Target="../media/image8.png"/><Relationship Id="rId4" Type="http://schemas.openxmlformats.org/officeDocument/2006/relationships/image" Target="../media/image54.jpeg"/><Relationship Id="rId9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jpeg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8.jpeg"/><Relationship Id="rId10" Type="http://schemas.openxmlformats.org/officeDocument/2006/relationships/image" Target="../media/image8.png"/><Relationship Id="rId4" Type="http://schemas.openxmlformats.org/officeDocument/2006/relationships/image" Target="../media/image57.jpeg"/><Relationship Id="rId9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9.gif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0.jpe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61.jpe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2.jpe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63.jpe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5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7.jpeg"/><Relationship Id="rId4" Type="http://schemas.openxmlformats.org/officeDocument/2006/relationships/image" Target="../media/image5.sv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9.jpeg"/><Relationship Id="rId4" Type="http://schemas.openxmlformats.org/officeDocument/2006/relationships/image" Target="../media/image5.sv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jpe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10" Type="http://schemas.openxmlformats.org/officeDocument/2006/relationships/image" Target="../media/image8.png"/><Relationship Id="rId4" Type="http://schemas.openxmlformats.org/officeDocument/2006/relationships/image" Target="../media/image21.jpe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e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10" Type="http://schemas.openxmlformats.org/officeDocument/2006/relationships/image" Target="../media/image8.png"/><Relationship Id="rId4" Type="http://schemas.openxmlformats.org/officeDocument/2006/relationships/image" Target="../media/image24.jpe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8.png"/><Relationship Id="rId5" Type="http://schemas.openxmlformats.org/officeDocument/2006/relationships/image" Target="../media/image26.jpeg"/><Relationship Id="rId10" Type="http://schemas.openxmlformats.org/officeDocument/2006/relationships/image" Target="../media/image7.svg"/><Relationship Id="rId4" Type="http://schemas.openxmlformats.org/officeDocument/2006/relationships/image" Target="../media/image25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008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1" y="0"/>
                </a:lnTo>
                <a:lnTo>
                  <a:pt x="19070201" y="10724893"/>
                </a:lnTo>
                <a:lnTo>
                  <a:pt x="0" y="10724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906148"/>
            <a:ext cx="3909810" cy="2425020"/>
            <a:chOff x="0" y="0"/>
            <a:chExt cx="5213080" cy="32333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213080" cy="3233360"/>
              <a:chOff x="0" y="0"/>
              <a:chExt cx="1029744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79205" y="0"/>
                    </a:moveTo>
                    <a:lnTo>
                      <a:pt x="950539" y="0"/>
                    </a:lnTo>
                    <a:cubicBezTo>
                      <a:pt x="994283" y="0"/>
                      <a:pt x="1029744" y="35461"/>
                      <a:pt x="1029744" y="79205"/>
                    </a:cubicBezTo>
                    <a:lnTo>
                      <a:pt x="1029744" y="559483"/>
                    </a:lnTo>
                    <a:cubicBezTo>
                      <a:pt x="1029744" y="603227"/>
                      <a:pt x="994283" y="638688"/>
                      <a:pt x="950539" y="638688"/>
                    </a:cubicBezTo>
                    <a:lnTo>
                      <a:pt x="79205" y="638688"/>
                    </a:lnTo>
                    <a:cubicBezTo>
                      <a:pt x="58199" y="638688"/>
                      <a:pt x="38052" y="630344"/>
                      <a:pt x="23199" y="615490"/>
                    </a:cubicBezTo>
                    <a:cubicBezTo>
                      <a:pt x="8345" y="600636"/>
                      <a:pt x="0" y="580490"/>
                      <a:pt x="0" y="559483"/>
                    </a:cubicBezTo>
                    <a:lnTo>
                      <a:pt x="0" y="79205"/>
                    </a:lnTo>
                    <a:cubicBezTo>
                      <a:pt x="0" y="35461"/>
                      <a:pt x="35461" y="0"/>
                      <a:pt x="79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58080" y="178692"/>
              <a:ext cx="4896921" cy="2875975"/>
              <a:chOff x="0" y="0"/>
              <a:chExt cx="967293" cy="56809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84319" y="0"/>
                    </a:moveTo>
                    <a:lnTo>
                      <a:pt x="882974" y="0"/>
                    </a:lnTo>
                    <a:cubicBezTo>
                      <a:pt x="929542" y="0"/>
                      <a:pt x="967293" y="37751"/>
                      <a:pt x="967293" y="84319"/>
                    </a:cubicBezTo>
                    <a:lnTo>
                      <a:pt x="967293" y="483775"/>
                    </a:lnTo>
                    <a:cubicBezTo>
                      <a:pt x="967293" y="530343"/>
                      <a:pt x="929542" y="568094"/>
                      <a:pt x="882974" y="568094"/>
                    </a:cubicBezTo>
                    <a:lnTo>
                      <a:pt x="84319" y="568094"/>
                    </a:lnTo>
                    <a:cubicBezTo>
                      <a:pt x="37751" y="568094"/>
                      <a:pt x="0" y="530343"/>
                      <a:pt x="0" y="483775"/>
                    </a:cubicBezTo>
                    <a:lnTo>
                      <a:pt x="0" y="84319"/>
                    </a:lnTo>
                    <a:cubicBezTo>
                      <a:pt x="0" y="37751"/>
                      <a:pt x="37751" y="0"/>
                      <a:pt x="84319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47625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028700" y="3930990"/>
            <a:ext cx="3909810" cy="2425020"/>
            <a:chOff x="0" y="0"/>
            <a:chExt cx="5213080" cy="323336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213080" cy="3233360"/>
              <a:chOff x="0" y="0"/>
              <a:chExt cx="1029744" cy="63868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79205" y="0"/>
                    </a:moveTo>
                    <a:lnTo>
                      <a:pt x="950539" y="0"/>
                    </a:lnTo>
                    <a:cubicBezTo>
                      <a:pt x="994283" y="0"/>
                      <a:pt x="1029744" y="35461"/>
                      <a:pt x="1029744" y="79205"/>
                    </a:cubicBezTo>
                    <a:lnTo>
                      <a:pt x="1029744" y="559483"/>
                    </a:lnTo>
                    <a:cubicBezTo>
                      <a:pt x="1029744" y="603227"/>
                      <a:pt x="994283" y="638688"/>
                      <a:pt x="950539" y="638688"/>
                    </a:cubicBezTo>
                    <a:lnTo>
                      <a:pt x="79205" y="638688"/>
                    </a:lnTo>
                    <a:cubicBezTo>
                      <a:pt x="58199" y="638688"/>
                      <a:pt x="38052" y="630344"/>
                      <a:pt x="23199" y="615490"/>
                    </a:cubicBezTo>
                    <a:cubicBezTo>
                      <a:pt x="8345" y="600636"/>
                      <a:pt x="0" y="580490"/>
                      <a:pt x="0" y="559483"/>
                    </a:cubicBezTo>
                    <a:lnTo>
                      <a:pt x="0" y="79205"/>
                    </a:lnTo>
                    <a:cubicBezTo>
                      <a:pt x="0" y="35461"/>
                      <a:pt x="35461" y="0"/>
                      <a:pt x="79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58080" y="178692"/>
              <a:ext cx="4896921" cy="2875975"/>
              <a:chOff x="0" y="0"/>
              <a:chExt cx="967293" cy="56809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84319" y="0"/>
                    </a:moveTo>
                    <a:lnTo>
                      <a:pt x="882974" y="0"/>
                    </a:lnTo>
                    <a:cubicBezTo>
                      <a:pt x="929542" y="0"/>
                      <a:pt x="967293" y="37751"/>
                      <a:pt x="967293" y="84319"/>
                    </a:cubicBezTo>
                    <a:lnTo>
                      <a:pt x="967293" y="483775"/>
                    </a:lnTo>
                    <a:cubicBezTo>
                      <a:pt x="967293" y="530343"/>
                      <a:pt x="929542" y="568094"/>
                      <a:pt x="882974" y="568094"/>
                    </a:cubicBezTo>
                    <a:lnTo>
                      <a:pt x="84319" y="568094"/>
                    </a:lnTo>
                    <a:cubicBezTo>
                      <a:pt x="37751" y="568094"/>
                      <a:pt x="0" y="530343"/>
                      <a:pt x="0" y="483775"/>
                    </a:cubicBezTo>
                    <a:lnTo>
                      <a:pt x="0" y="84319"/>
                    </a:lnTo>
                    <a:cubicBezTo>
                      <a:pt x="0" y="37751"/>
                      <a:pt x="37751" y="0"/>
                      <a:pt x="84319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47625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1028700" y="6955832"/>
            <a:ext cx="3909810" cy="2425020"/>
            <a:chOff x="0" y="0"/>
            <a:chExt cx="5213080" cy="323336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213080" cy="3233360"/>
              <a:chOff x="0" y="0"/>
              <a:chExt cx="1029744" cy="63868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79205" y="0"/>
                    </a:moveTo>
                    <a:lnTo>
                      <a:pt x="950539" y="0"/>
                    </a:lnTo>
                    <a:cubicBezTo>
                      <a:pt x="994283" y="0"/>
                      <a:pt x="1029744" y="35461"/>
                      <a:pt x="1029744" y="79205"/>
                    </a:cubicBezTo>
                    <a:lnTo>
                      <a:pt x="1029744" y="559483"/>
                    </a:lnTo>
                    <a:cubicBezTo>
                      <a:pt x="1029744" y="603227"/>
                      <a:pt x="994283" y="638688"/>
                      <a:pt x="950539" y="638688"/>
                    </a:cubicBezTo>
                    <a:lnTo>
                      <a:pt x="79205" y="638688"/>
                    </a:lnTo>
                    <a:cubicBezTo>
                      <a:pt x="58199" y="638688"/>
                      <a:pt x="38052" y="630344"/>
                      <a:pt x="23199" y="615490"/>
                    </a:cubicBezTo>
                    <a:cubicBezTo>
                      <a:pt x="8345" y="600636"/>
                      <a:pt x="0" y="580490"/>
                      <a:pt x="0" y="559483"/>
                    </a:cubicBezTo>
                    <a:lnTo>
                      <a:pt x="0" y="79205"/>
                    </a:lnTo>
                    <a:cubicBezTo>
                      <a:pt x="0" y="35461"/>
                      <a:pt x="35461" y="0"/>
                      <a:pt x="79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58080" y="178692"/>
              <a:ext cx="4896921" cy="2875975"/>
              <a:chOff x="0" y="0"/>
              <a:chExt cx="967293" cy="56809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84319" y="0"/>
                    </a:moveTo>
                    <a:lnTo>
                      <a:pt x="882974" y="0"/>
                    </a:lnTo>
                    <a:cubicBezTo>
                      <a:pt x="929542" y="0"/>
                      <a:pt x="967293" y="37751"/>
                      <a:pt x="967293" y="84319"/>
                    </a:cubicBezTo>
                    <a:lnTo>
                      <a:pt x="967293" y="483775"/>
                    </a:lnTo>
                    <a:cubicBezTo>
                      <a:pt x="967293" y="530343"/>
                      <a:pt x="929542" y="568094"/>
                      <a:pt x="882974" y="568094"/>
                    </a:cubicBezTo>
                    <a:lnTo>
                      <a:pt x="84319" y="568094"/>
                    </a:lnTo>
                    <a:cubicBezTo>
                      <a:pt x="37751" y="568094"/>
                      <a:pt x="0" y="530343"/>
                      <a:pt x="0" y="483775"/>
                    </a:cubicBezTo>
                    <a:lnTo>
                      <a:pt x="0" y="84319"/>
                    </a:lnTo>
                    <a:cubicBezTo>
                      <a:pt x="0" y="37751"/>
                      <a:pt x="37751" y="0"/>
                      <a:pt x="84319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47625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5734414" y="906148"/>
            <a:ext cx="11524886" cy="8474704"/>
            <a:chOff x="0" y="0"/>
            <a:chExt cx="15366515" cy="1129960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3035361" cy="22605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2915778" cy="21731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2948373" cy="21523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298852" cy="1441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7354808" y="9774471"/>
              <a:ext cx="1488398" cy="564298"/>
              <a:chOff x="0" y="0"/>
              <a:chExt cx="294005" cy="11146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28575"/>
                <a:ext cx="294005" cy="140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152372" y="1785251"/>
              <a:ext cx="13274169" cy="7626642"/>
              <a:chOff x="0" y="0"/>
              <a:chExt cx="2622058" cy="1506497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2622058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2622058" cy="1535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sp>
          <p:nvSpPr>
            <p:cNvPr id="43" name="AutoShape 43"/>
            <p:cNvSpPr/>
            <p:nvPr/>
          </p:nvSpPr>
          <p:spPr>
            <a:xfrm>
              <a:off x="1184259" y="1785258"/>
              <a:ext cx="814" cy="7645726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4" name="AutoShape 44"/>
            <p:cNvSpPr/>
            <p:nvPr/>
          </p:nvSpPr>
          <p:spPr>
            <a:xfrm flipV="1">
              <a:off x="1152372" y="9353152"/>
              <a:ext cx="13274169" cy="14325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45" name="Group 45"/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476693" cy="140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476693" cy="1400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57" name="Freeform 57"/>
          <p:cNvSpPr/>
          <p:nvPr/>
        </p:nvSpPr>
        <p:spPr>
          <a:xfrm>
            <a:off x="6809275" y="2390562"/>
            <a:ext cx="9590830" cy="5390402"/>
          </a:xfrm>
          <a:custGeom>
            <a:avLst/>
            <a:gdLst/>
            <a:ahLst/>
            <a:cxnLst/>
            <a:rect l="l" t="t" r="r" b="b"/>
            <a:pathLst>
              <a:path w="9590830" h="5390402">
                <a:moveTo>
                  <a:pt x="0" y="0"/>
                </a:moveTo>
                <a:lnTo>
                  <a:pt x="9590830" y="0"/>
                </a:lnTo>
                <a:lnTo>
                  <a:pt x="9590830" y="5390402"/>
                </a:lnTo>
                <a:lnTo>
                  <a:pt x="0" y="5390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0550759" y="2549345"/>
            <a:ext cx="1892196" cy="1892196"/>
          </a:xfrm>
          <a:custGeom>
            <a:avLst/>
            <a:gdLst/>
            <a:ahLst/>
            <a:cxnLst/>
            <a:rect l="l" t="t" r="r" b="b"/>
            <a:pathLst>
              <a:path w="1892196" h="1892196">
                <a:moveTo>
                  <a:pt x="0" y="0"/>
                </a:moveTo>
                <a:lnTo>
                  <a:pt x="1892196" y="0"/>
                </a:lnTo>
                <a:lnTo>
                  <a:pt x="1892196" y="1892196"/>
                </a:lnTo>
                <a:lnTo>
                  <a:pt x="0" y="1892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291303" y="1829252"/>
            <a:ext cx="3384605" cy="1236919"/>
          </a:xfrm>
          <a:custGeom>
            <a:avLst/>
            <a:gdLst/>
            <a:ahLst/>
            <a:cxnLst/>
            <a:rect l="l" t="t" r="r" b="b"/>
            <a:pathLst>
              <a:path w="3384605" h="1236919">
                <a:moveTo>
                  <a:pt x="0" y="0"/>
                </a:moveTo>
                <a:lnTo>
                  <a:pt x="3384605" y="0"/>
                </a:lnTo>
                <a:lnTo>
                  <a:pt x="3384605" y="1236919"/>
                </a:lnTo>
                <a:lnTo>
                  <a:pt x="0" y="123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2167554" y="4641883"/>
            <a:ext cx="1423988" cy="1494644"/>
          </a:xfrm>
          <a:custGeom>
            <a:avLst/>
            <a:gdLst/>
            <a:ahLst/>
            <a:cxnLst/>
            <a:rect l="l" t="t" r="r" b="b"/>
            <a:pathLst>
              <a:path w="1423988" h="1494644">
                <a:moveTo>
                  <a:pt x="0" y="0"/>
                </a:moveTo>
                <a:lnTo>
                  <a:pt x="1423988" y="0"/>
                </a:lnTo>
                <a:lnTo>
                  <a:pt x="1423988" y="1494644"/>
                </a:lnTo>
                <a:lnTo>
                  <a:pt x="0" y="1494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2303464" y="7726974"/>
            <a:ext cx="1360283" cy="1415161"/>
          </a:xfrm>
          <a:custGeom>
            <a:avLst/>
            <a:gdLst/>
            <a:ahLst/>
            <a:cxnLst/>
            <a:rect l="l" t="t" r="r" b="b"/>
            <a:pathLst>
              <a:path w="1360283" h="1415161">
                <a:moveTo>
                  <a:pt x="0" y="0"/>
                </a:moveTo>
                <a:lnTo>
                  <a:pt x="1360283" y="0"/>
                </a:lnTo>
                <a:lnTo>
                  <a:pt x="1360283" y="1415161"/>
                </a:lnTo>
                <a:lnTo>
                  <a:pt x="0" y="14151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986"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16114723" y="3291945"/>
            <a:ext cx="1993591" cy="6995055"/>
          </a:xfrm>
          <a:custGeom>
            <a:avLst/>
            <a:gdLst/>
            <a:ahLst/>
            <a:cxnLst/>
            <a:rect l="l" t="t" r="r" b="b"/>
            <a:pathLst>
              <a:path w="1993591" h="6995055">
                <a:moveTo>
                  <a:pt x="0" y="0"/>
                </a:moveTo>
                <a:lnTo>
                  <a:pt x="1993591" y="0"/>
                </a:lnTo>
                <a:lnTo>
                  <a:pt x="1993591" y="6995055"/>
                </a:lnTo>
                <a:lnTo>
                  <a:pt x="0" y="699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63" name="Group 63"/>
          <p:cNvGrpSpPr/>
          <p:nvPr/>
        </p:nvGrpSpPr>
        <p:grpSpPr>
          <a:xfrm>
            <a:off x="7179332" y="4584706"/>
            <a:ext cx="8635049" cy="3196311"/>
            <a:chOff x="0" y="-76236"/>
            <a:chExt cx="11513399" cy="4261749"/>
          </a:xfrm>
        </p:grpSpPr>
        <p:sp>
          <p:nvSpPr>
            <p:cNvPr id="64" name="TextBox 64"/>
            <p:cNvSpPr txBox="1"/>
            <p:nvPr/>
          </p:nvSpPr>
          <p:spPr>
            <a:xfrm>
              <a:off x="0" y="1223238"/>
              <a:ext cx="11513399" cy="2962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39"/>
                </a:lnSpc>
              </a:pPr>
              <a:r>
                <a:rPr lang="en-US" sz="4699" b="1" spc="-140" dirty="0" err="1">
                  <a:ln>
                    <a:solidFill>
                      <a:schemeClr val="accent3">
                        <a:lumMod val="40000"/>
                        <a:lumOff val="60000"/>
                      </a:schemeClr>
                    </a:solidFill>
                  </a:ln>
                  <a:solidFill>
                    <a:srgbClr val="CF2025"/>
                  </a:solidFill>
                  <a:latin typeface="เอฟซี ซับเจค Bold"/>
                  <a:ea typeface="เอฟซี ซับเจค Bold"/>
                  <a:cs typeface="เอฟซี ซับเจค Bold"/>
                  <a:sym typeface="เอฟซี ซับเจค Bold"/>
                </a:rPr>
                <a:t>รายงานผลการปฏิบัติงาน</a:t>
              </a:r>
              <a:endParaRPr lang="en-US" sz="4699" b="1" spc="-140" dirty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CF202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endParaRPr>
            </a:p>
            <a:p>
              <a:pPr algn="ctr">
                <a:lnSpc>
                  <a:spcPts val="5639"/>
                </a:lnSpc>
              </a:pPr>
              <a:r>
                <a:rPr lang="en-US" sz="4699" b="1" spc="-140" dirty="0" err="1">
                  <a:ln>
                    <a:solidFill>
                      <a:schemeClr val="accent3">
                        <a:lumMod val="40000"/>
                        <a:lumOff val="60000"/>
                      </a:schemeClr>
                    </a:solidFill>
                  </a:ln>
                  <a:solidFill>
                    <a:srgbClr val="CF2025"/>
                  </a:solidFill>
                  <a:latin typeface="เอฟซี ซับเจค Bold"/>
                  <a:ea typeface="เอฟซี ซับเจค Bold"/>
                  <a:cs typeface="เอฟซี ซับเจค Bold"/>
                  <a:sym typeface="เอฟซี ซับเจค Bold"/>
                </a:rPr>
                <a:t>ประจำเดือน</a:t>
              </a:r>
              <a:r>
                <a:rPr lang="en-US" sz="4699" b="1" spc="-140" dirty="0">
                  <a:ln>
                    <a:solidFill>
                      <a:schemeClr val="accent3">
                        <a:lumMod val="40000"/>
                        <a:lumOff val="60000"/>
                      </a:schemeClr>
                    </a:solidFill>
                  </a:ln>
                  <a:solidFill>
                    <a:srgbClr val="CF2025"/>
                  </a:solidFill>
                  <a:latin typeface="เอฟซี ซับเจค Bold"/>
                  <a:ea typeface="เอฟซี ซับเจค Bold"/>
                  <a:cs typeface="เอฟซี ซับเจค Bold"/>
                  <a:sym typeface="เอฟซี ซับเจค Bold"/>
                </a:rPr>
                <a:t> </a:t>
              </a:r>
              <a:r>
                <a:rPr lang="en-US" sz="4699" b="1" spc="-140" dirty="0" err="1">
                  <a:ln>
                    <a:solidFill>
                      <a:schemeClr val="accent3">
                        <a:lumMod val="40000"/>
                        <a:lumOff val="60000"/>
                      </a:schemeClr>
                    </a:solidFill>
                  </a:ln>
                  <a:solidFill>
                    <a:srgbClr val="CF2025"/>
                  </a:solidFill>
                  <a:latin typeface="เอฟซี ซับเจค Bold"/>
                  <a:ea typeface="เอฟซี ซับเจค Bold"/>
                  <a:cs typeface="เอฟซี ซับเจค Bold"/>
                  <a:sym typeface="เอฟซี ซับเจค Bold"/>
                </a:rPr>
                <a:t>กุมภาพันธ์</a:t>
              </a:r>
              <a:r>
                <a:rPr lang="en-US" sz="4699" b="1" spc="-140" dirty="0">
                  <a:ln>
                    <a:solidFill>
                      <a:schemeClr val="accent3">
                        <a:lumMod val="40000"/>
                        <a:lumOff val="60000"/>
                      </a:schemeClr>
                    </a:solidFill>
                  </a:ln>
                  <a:solidFill>
                    <a:srgbClr val="CF2025"/>
                  </a:solidFill>
                  <a:latin typeface="เอฟซี ซับเจค Bold"/>
                  <a:ea typeface="เอฟซี ซับเจค Bold"/>
                  <a:cs typeface="เอฟซี ซับเจค Bold"/>
                  <a:sym typeface="เอฟซี ซับเจค Bold"/>
                </a:rPr>
                <a:t> 2568</a:t>
              </a:r>
            </a:p>
            <a:p>
              <a:pPr algn="ctr">
                <a:lnSpc>
                  <a:spcPts val="5639"/>
                </a:lnSpc>
              </a:pPr>
              <a:endParaRPr lang="en-US" sz="4699" b="1" spc="-140" dirty="0">
                <a:solidFill>
                  <a:srgbClr val="CF2025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endParaRP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76236"/>
              <a:ext cx="11513399" cy="1172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0"/>
                </a:lnSpc>
              </a:pPr>
              <a:r>
                <a:rPr lang="en-US" sz="6100" b="1" dirty="0" err="1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19274F"/>
                  </a:solidFill>
                  <a:latin typeface="เอฟซี ซับเจค Bold"/>
                  <a:ea typeface="เอฟซี ซับเจค Bold"/>
                  <a:cs typeface="เอฟซี ซับเจค Bold"/>
                  <a:sym typeface="เอฟซี ซับเจค Bold"/>
                </a:rPr>
                <a:t>กองการท่องเที่ยวและกีฬา</a:t>
              </a:r>
              <a:endParaRPr lang="en-US" sz="61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endParaRPr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366189" y="1144865"/>
            <a:ext cx="3234832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-66" dirty="0" err="1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ฝ่ายบริหารงานทั่วไป</a:t>
            </a:r>
            <a:endParaRPr lang="en-US" sz="3000" b="1" spc="-66" dirty="0">
              <a:solidFill>
                <a:srgbClr val="000000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1536305" y="4166927"/>
            <a:ext cx="2738852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-66" dirty="0" err="1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ฝ่ายการท่องเที่ยว</a:t>
            </a:r>
            <a:endParaRPr lang="en-US" sz="3000" b="1" spc="-66" dirty="0">
              <a:solidFill>
                <a:srgbClr val="000000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1921689" y="7124700"/>
            <a:ext cx="2001823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-66" dirty="0" err="1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ฝ่ายการกีฬา</a:t>
            </a:r>
            <a:endParaRPr lang="en-US" sz="3000" b="1" spc="-66" dirty="0">
              <a:solidFill>
                <a:srgbClr val="000000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2803" y="-218991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1" y="0"/>
                </a:lnTo>
                <a:lnTo>
                  <a:pt x="19070201" y="10724894"/>
                </a:lnTo>
                <a:lnTo>
                  <a:pt x="0" y="10724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3" name="Freeform 33"/>
          <p:cNvSpPr/>
          <p:nvPr/>
        </p:nvSpPr>
        <p:spPr>
          <a:xfrm>
            <a:off x="4235342" y="98917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3"/>
                </a:lnTo>
                <a:lnTo>
                  <a:pt x="0" y="1451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35342" y="2520315"/>
            <a:ext cx="4213173" cy="6737985"/>
            <a:chOff x="0" y="0"/>
            <a:chExt cx="652731" cy="10438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4"/>
              <a:stretch>
                <a:fillRect l="-30587" r="-20415" b="-25865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8640734" y="2520315"/>
            <a:ext cx="4213173" cy="6737985"/>
            <a:chOff x="0" y="0"/>
            <a:chExt cx="652731" cy="104389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5"/>
              <a:stretch>
                <a:fillRect l="-9986" r="-9986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13046127" y="2520315"/>
            <a:ext cx="4213173" cy="6737985"/>
            <a:chOff x="0" y="0"/>
            <a:chExt cx="652731" cy="104389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6"/>
              <a:stretch>
                <a:fillRect l="-9986" r="-9986"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4961093" y="1306556"/>
            <a:ext cx="9504420" cy="113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ดูแลรักษาความสะอาดภายในสนามกีฬา</a:t>
            </a:r>
          </a:p>
          <a:p>
            <a:pPr marL="0" lvl="0" indent="0" algn="ctr">
              <a:lnSpc>
                <a:spcPts val="4180"/>
              </a:lnSpc>
              <a:spcBef>
                <a:spcPct val="0"/>
              </a:spcBef>
            </a:pPr>
            <a:endParaRPr lang="en-US" sz="3800" b="1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5F5C6B03-0A22-E2D9-4437-FF0C8BFF5C1C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F3C9AB6F-C2C2-5E77-BD31-62E5805DF8ED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32">
            <a:extLst>
              <a:ext uri="{FF2B5EF4-FFF2-40B4-BE49-F238E27FC236}">
                <a16:creationId xmlns:a16="http://schemas.microsoft.com/office/drawing/2014/main" id="{E8FE5847-9B93-4803-E563-F2B268A8359A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986"/>
            </a:stretch>
          </a:blipFill>
        </p:spPr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A175DACD-4352-B226-4E47-569A123BFFA6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8" name="TextBox 40">
            <a:extLst>
              <a:ext uri="{FF2B5EF4-FFF2-40B4-BE49-F238E27FC236}">
                <a16:creationId xmlns:a16="http://schemas.microsoft.com/office/drawing/2014/main" id="{6FA93BF4-DBE5-E6D1-EB71-6328F92A4576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9" name="TextBox 41">
            <a:extLst>
              <a:ext uri="{FF2B5EF4-FFF2-40B4-BE49-F238E27FC236}">
                <a16:creationId xmlns:a16="http://schemas.microsoft.com/office/drawing/2014/main" id="{EA4740F2-830A-00B4-630D-3F13D4B44ED2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1100" y="-218991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0" y="0"/>
                </a:lnTo>
                <a:lnTo>
                  <a:pt x="19070200" y="10724894"/>
                </a:lnTo>
                <a:lnTo>
                  <a:pt x="0" y="10724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3" name="Freeform 33"/>
          <p:cNvSpPr/>
          <p:nvPr/>
        </p:nvSpPr>
        <p:spPr>
          <a:xfrm>
            <a:off x="4235342" y="98917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3"/>
                </a:lnTo>
                <a:lnTo>
                  <a:pt x="0" y="1451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35342" y="2520315"/>
            <a:ext cx="4213173" cy="6737985"/>
            <a:chOff x="0" y="0"/>
            <a:chExt cx="652731" cy="10438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4"/>
              <a:stretch>
                <a:fillRect l="-9986" r="-9986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8640734" y="2520315"/>
            <a:ext cx="4213173" cy="6737985"/>
            <a:chOff x="0" y="0"/>
            <a:chExt cx="652731" cy="104389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5"/>
              <a:stretch>
                <a:fillRect l="-9986" r="-9986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13044408" y="2520315"/>
            <a:ext cx="4213173" cy="6737985"/>
            <a:chOff x="0" y="0"/>
            <a:chExt cx="652731" cy="104389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6"/>
              <a:stretch>
                <a:fillRect l="-56593" r="-56593"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4961093" y="1390750"/>
            <a:ext cx="6674359" cy="61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80"/>
              </a:lnSpc>
              <a:spcBef>
                <a:spcPct val="0"/>
              </a:spcBef>
            </a:pPr>
            <a:r>
              <a:rPr lang="en-US" sz="3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งานซ่อมแซมภายในสนาม</a:t>
            </a:r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F19CF6C7-8837-7DD4-3F95-83C287FDBC2C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218459E3-559A-60E8-18AE-CABE49C56D1C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32">
            <a:extLst>
              <a:ext uri="{FF2B5EF4-FFF2-40B4-BE49-F238E27FC236}">
                <a16:creationId xmlns:a16="http://schemas.microsoft.com/office/drawing/2014/main" id="{E9035137-F56C-4FBE-E681-46E02DE0B6FC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986"/>
            </a:stretch>
          </a:blipFill>
        </p:spPr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98CAF975-A2C8-5917-9B00-8FA7C7ED44DF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8" name="TextBox 40">
            <a:extLst>
              <a:ext uri="{FF2B5EF4-FFF2-40B4-BE49-F238E27FC236}">
                <a16:creationId xmlns:a16="http://schemas.microsoft.com/office/drawing/2014/main" id="{B963E62D-0AF8-8FD5-B71E-498B160B4591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9" name="TextBox 41">
            <a:extLst>
              <a:ext uri="{FF2B5EF4-FFF2-40B4-BE49-F238E27FC236}">
                <a16:creationId xmlns:a16="http://schemas.microsoft.com/office/drawing/2014/main" id="{23040844-C3BC-C791-FA6C-4490CDE9EE16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1100" y="-218947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0" y="0"/>
                </a:lnTo>
                <a:lnTo>
                  <a:pt x="19070200" y="10724894"/>
                </a:lnTo>
                <a:lnTo>
                  <a:pt x="0" y="10724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0" name="Freeform 30"/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79209" y="3039139"/>
            <a:ext cx="919746" cy="93156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986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235342" y="98917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3"/>
                </a:lnTo>
                <a:lnTo>
                  <a:pt x="0" y="14515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35342" y="2706376"/>
            <a:ext cx="13023958" cy="6551924"/>
            <a:chOff x="0" y="0"/>
            <a:chExt cx="2017752" cy="101506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017752" cy="1015064"/>
            </a:xfrm>
            <a:custGeom>
              <a:avLst/>
              <a:gdLst/>
              <a:ahLst/>
              <a:cxnLst/>
              <a:rect l="l" t="t" r="r" b="b"/>
              <a:pathLst>
                <a:path w="2017752" h="1015064">
                  <a:moveTo>
                    <a:pt x="17833" y="0"/>
                  </a:moveTo>
                  <a:lnTo>
                    <a:pt x="1999919" y="0"/>
                  </a:lnTo>
                  <a:cubicBezTo>
                    <a:pt x="2009768" y="0"/>
                    <a:pt x="2017752" y="7984"/>
                    <a:pt x="2017752" y="17833"/>
                  </a:cubicBezTo>
                  <a:lnTo>
                    <a:pt x="2017752" y="997231"/>
                  </a:lnTo>
                  <a:cubicBezTo>
                    <a:pt x="2017752" y="1007080"/>
                    <a:pt x="2009768" y="1015064"/>
                    <a:pt x="1999919" y="1015064"/>
                  </a:cubicBezTo>
                  <a:lnTo>
                    <a:pt x="17833" y="1015064"/>
                  </a:lnTo>
                  <a:cubicBezTo>
                    <a:pt x="7984" y="1015064"/>
                    <a:pt x="0" y="1007080"/>
                    <a:pt x="0" y="997231"/>
                  </a:cubicBezTo>
                  <a:lnTo>
                    <a:pt x="0" y="17833"/>
                  </a:lnTo>
                  <a:cubicBezTo>
                    <a:pt x="0" y="7984"/>
                    <a:pt x="7984" y="0"/>
                    <a:pt x="17833" y="0"/>
                  </a:cubicBezTo>
                  <a:close/>
                </a:path>
              </a:pathLst>
            </a:custGeom>
            <a:blipFill>
              <a:blip r:embed="rId9"/>
              <a:stretch>
                <a:fillRect t="-32859"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5686845" y="962932"/>
            <a:ext cx="11870006" cy="1666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7"/>
              </a:lnSpc>
            </a:pPr>
            <a:r>
              <a:rPr lang="en-US" sz="3012" b="1" dirty="0" err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ร่วมการประชุมเตรียมการจัดการแข่งขันกีฬานักเรียนคนพิการแห่งชาติ</a:t>
            </a:r>
            <a:r>
              <a:rPr lang="en-US" sz="3012" b="1" dirty="0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</a:t>
            </a:r>
          </a:p>
          <a:p>
            <a:pPr algn="ctr">
              <a:lnSpc>
                <a:spcPts val="4037"/>
              </a:lnSpc>
            </a:pPr>
            <a:r>
              <a:rPr lang="en-US" sz="3012" b="1" dirty="0" err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ครั้งที่</a:t>
            </a:r>
            <a:r>
              <a:rPr lang="en-US" sz="3012" b="1" dirty="0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22   “</a:t>
            </a:r>
            <a:r>
              <a:rPr lang="en-US" sz="3012" b="1" dirty="0" err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แก่นคูณเกมส์</a:t>
            </a:r>
            <a:r>
              <a:rPr lang="en-US" sz="3012" b="1" dirty="0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”  </a:t>
            </a:r>
            <a:r>
              <a:rPr lang="en-US" sz="3012" b="1" dirty="0" err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ในระหว่างวันที่</a:t>
            </a:r>
            <a:r>
              <a:rPr lang="en-US" sz="3012" b="1" dirty="0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 10 - 15 </a:t>
            </a:r>
            <a:r>
              <a:rPr lang="en-US" sz="3012" b="1" dirty="0" err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มีนาคม</a:t>
            </a:r>
            <a:r>
              <a:rPr lang="en-US" sz="3012" b="1" dirty="0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2568 </a:t>
            </a:r>
          </a:p>
          <a:p>
            <a:pPr algn="ctr">
              <a:lnSpc>
                <a:spcPts val="4037"/>
              </a:lnSpc>
            </a:pPr>
            <a:r>
              <a:rPr lang="en-US" sz="3012" b="1" dirty="0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ณ </a:t>
            </a:r>
            <a:r>
              <a:rPr lang="en-US" sz="3012" b="1" dirty="0" err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จังหวัดขอนแก่น</a:t>
            </a:r>
            <a:endParaRPr lang="en-US" sz="3012" b="1" dirty="0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marL="0" lvl="0" indent="0" algn="ctr">
              <a:lnSpc>
                <a:spcPts val="432"/>
              </a:lnSpc>
            </a:pPr>
            <a:endParaRPr lang="en-US" sz="3012" b="1" dirty="0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842734" y="783395"/>
            <a:ext cx="201912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37386" y="2651532"/>
            <a:ext cx="1705813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91434" y="4442675"/>
            <a:ext cx="1323166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360C16-41B1-08FF-F107-2B6B5155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19BE11-10AB-4059-EAF3-6CA76EA07EDE}"/>
              </a:ext>
            </a:extLst>
          </p:cNvPr>
          <p:cNvSpPr/>
          <p:nvPr/>
        </p:nvSpPr>
        <p:spPr>
          <a:xfrm>
            <a:off x="-152400" y="0"/>
            <a:ext cx="18831501" cy="10505946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0" y="0"/>
                </a:lnTo>
                <a:lnTo>
                  <a:pt x="19070200" y="10724894"/>
                </a:lnTo>
                <a:lnTo>
                  <a:pt x="0" y="10724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36E1188-C984-4A2E-91BE-E56B9BFE498B}"/>
              </a:ext>
            </a:extLst>
          </p:cNvPr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93E7FB7-5757-A3E9-DACB-CD5637D82061}"/>
                </a:ext>
              </a:extLst>
            </p:cNvPr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35455D2C-0D79-E24E-E6F7-6CD695DDE0BF}"/>
                  </a:ext>
                </a:extLst>
              </p:cNvPr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73E32219-3C88-4618-8B2D-11389A5B58E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CA130659-6CC1-CE5D-B453-5195EA6F9293}"/>
                </a:ext>
              </a:extLst>
            </p:cNvPr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7400315F-3A4E-99D5-029E-4641F22116F7}"/>
                  </a:ext>
                </a:extLst>
              </p:cNvPr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CF8243A3-43E0-72A3-1667-D898270D31A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CD4B1987-62A2-9E92-97A3-58CA937AAEDA}"/>
                </a:ext>
              </a:extLst>
            </p:cNvPr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9978D54-F153-AF86-E11A-3E7164F17932}"/>
                  </a:ext>
                </a:extLst>
              </p:cNvPr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593ECC91-7D78-9E63-C28D-23270316C3B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CDDC6574-B552-18D1-279F-D2757D672968}"/>
                </a:ext>
              </a:extLst>
            </p:cNvPr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A6C9E083-ACEB-21A2-5AFD-056C492C7081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98C4D7EC-824C-0197-C2C9-6200E72D8C7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4E01D017-1A60-717B-D0C8-5B06F83EFA71}"/>
              </a:ext>
            </a:extLst>
          </p:cNvPr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10C66BAF-2E61-8C24-5E64-6265AEC47C36}"/>
                </a:ext>
              </a:extLst>
            </p:cNvPr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8FDEC5D0-E74F-B153-8AE6-6E298C09241F}"/>
                  </a:ext>
                </a:extLst>
              </p:cNvPr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01FDAF88-2390-7318-313A-70E5FCAC357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E4138AE3-F05D-3C0A-BD37-30C1B79DE4F6}"/>
                </a:ext>
              </a:extLst>
            </p:cNvPr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05793DFE-41CF-C06C-5E89-AE92E00E11CA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789FD1A1-9245-7407-FE28-789ECC590F0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DBF2961-85EA-8280-17C6-D70D3F97A367}"/>
              </a:ext>
            </a:extLst>
          </p:cNvPr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175633E4-1F59-6A15-4237-ACF381915F32}"/>
                </a:ext>
              </a:extLst>
            </p:cNvPr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99FF6080-31FF-7D3C-50FB-A0B65E4DF5F5}"/>
                  </a:ext>
                </a:extLst>
              </p:cNvPr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B16CD215-D27F-9148-D809-00771996C5E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6B304F39-7153-107F-F17B-7AE1E8EF9BF5}"/>
                </a:ext>
              </a:extLst>
            </p:cNvPr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D6C601EE-8878-C46D-BBC8-01FCE8F76112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76A61F2C-7BDD-991D-47F8-EC6A5243FB7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9DBFDEA2-DC4B-5625-FD50-810B9747B681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856607D-4B5B-2EA6-F16F-40CB11B23349}"/>
              </a:ext>
            </a:extLst>
          </p:cNvPr>
          <p:cNvSpPr/>
          <p:nvPr/>
        </p:nvSpPr>
        <p:spPr>
          <a:xfrm>
            <a:off x="1379209" y="3039139"/>
            <a:ext cx="919746" cy="93156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F7B55ADE-844F-817D-F04A-C6F84018BB31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986"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F5629443-7CB1-4CBF-263C-0D6ACACA2DD5}"/>
              </a:ext>
            </a:extLst>
          </p:cNvPr>
          <p:cNvSpPr/>
          <p:nvPr/>
        </p:nvSpPr>
        <p:spPr>
          <a:xfrm>
            <a:off x="4235342" y="98917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3"/>
                </a:lnTo>
                <a:lnTo>
                  <a:pt x="0" y="14515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8E5E8B4E-6085-88F5-CF2B-B5EFEC7DA0D7}"/>
              </a:ext>
            </a:extLst>
          </p:cNvPr>
          <p:cNvSpPr txBox="1"/>
          <p:nvPr/>
        </p:nvSpPr>
        <p:spPr>
          <a:xfrm>
            <a:off x="5686844" y="1072696"/>
            <a:ext cx="11449901" cy="1180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7"/>
              </a:lnSpc>
            </a:pPr>
            <a:r>
              <a:rPr lang="th-TH" sz="2800" b="1" dirty="0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เตรียมสถานที่ก่อนเปิดให้บริการสระว่ายน้ำองค์การบริหารส่วนจังหวัดขอนแก่น </a:t>
            </a:r>
          </a:p>
          <a:p>
            <a:pPr algn="ctr">
              <a:lnSpc>
                <a:spcPts val="4037"/>
              </a:lnSpc>
            </a:pPr>
            <a:r>
              <a:rPr lang="th-TH" sz="2800" b="1" dirty="0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เพื่อพร้อมรองรับการใช้บริการของประชาชน</a:t>
            </a:r>
            <a:endParaRPr lang="en-US" sz="2800" b="1" dirty="0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marL="0" lvl="0" indent="0" algn="ctr">
              <a:lnSpc>
                <a:spcPts val="432"/>
              </a:lnSpc>
            </a:pPr>
            <a:endParaRPr lang="en-US" sz="3012" b="1" dirty="0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8909D2B9-2109-7ABC-94ED-0ADC5641B78A}"/>
              </a:ext>
            </a:extLst>
          </p:cNvPr>
          <p:cNvSpPr txBox="1"/>
          <p:nvPr/>
        </p:nvSpPr>
        <p:spPr>
          <a:xfrm>
            <a:off x="842734" y="783395"/>
            <a:ext cx="201912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808BC8E7-18D0-71BF-B863-6BEA7F9B6F2C}"/>
              </a:ext>
            </a:extLst>
          </p:cNvPr>
          <p:cNvSpPr txBox="1"/>
          <p:nvPr/>
        </p:nvSpPr>
        <p:spPr>
          <a:xfrm>
            <a:off x="1037386" y="2651532"/>
            <a:ext cx="1705813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2273A2C6-6674-7A96-4D0D-9205044E1643}"/>
              </a:ext>
            </a:extLst>
          </p:cNvPr>
          <p:cNvSpPr txBox="1"/>
          <p:nvPr/>
        </p:nvSpPr>
        <p:spPr>
          <a:xfrm>
            <a:off x="1191434" y="4442675"/>
            <a:ext cx="1323166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3D2AA1A7-C686-F9A7-2644-7BAC68E092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00145"/>
            <a:ext cx="4299085" cy="3225042"/>
          </a:xfrm>
          <a:prstGeom prst="flowChartAlternateProcess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86170D45-867E-7BE5-59A1-CF0775361F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402" y="2491390"/>
            <a:ext cx="4299086" cy="3225042"/>
          </a:xfrm>
          <a:prstGeom prst="round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115B9EC1-040C-4B4E-992E-E88A0AFD48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6011666"/>
            <a:ext cx="4299085" cy="3244022"/>
          </a:xfrm>
          <a:prstGeom prst="round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46D6C8E2-0B42-6067-1103-E38CBA90D0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84" y="3150041"/>
            <a:ext cx="4222180" cy="5628303"/>
          </a:xfrm>
          <a:prstGeom prst="roundRect">
            <a:avLst/>
          </a:prstGeom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245068DC-93C9-28DF-0024-04DB711D42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418" y="5989262"/>
            <a:ext cx="4254736" cy="32250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3556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348774-069D-9A76-3900-FA1B07FD7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F6AD831-6689-E5DA-63EC-65F7C34DFBE0}"/>
              </a:ext>
            </a:extLst>
          </p:cNvPr>
          <p:cNvSpPr/>
          <p:nvPr/>
        </p:nvSpPr>
        <p:spPr>
          <a:xfrm>
            <a:off x="-152400" y="0"/>
            <a:ext cx="18831501" cy="10505946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0" y="0"/>
                </a:lnTo>
                <a:lnTo>
                  <a:pt x="19070200" y="10724894"/>
                </a:lnTo>
                <a:lnTo>
                  <a:pt x="0" y="10724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C0274A4-197F-444C-0A5E-F231CA4691BD}"/>
              </a:ext>
            </a:extLst>
          </p:cNvPr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05BE8D2-1B24-12E5-C4D9-81F0F5D2D5D1}"/>
                </a:ext>
              </a:extLst>
            </p:cNvPr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FC3A0AAF-9116-72FE-D86E-8455ED47C4D3}"/>
                  </a:ext>
                </a:extLst>
              </p:cNvPr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2C949C03-4073-78DF-5852-0DF7C43B570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FC38B9F8-39F9-2440-272C-2F1C8D64535A}"/>
                </a:ext>
              </a:extLst>
            </p:cNvPr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905AB67-331A-58BE-6E93-45BD1372C852}"/>
                  </a:ext>
                </a:extLst>
              </p:cNvPr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CE8FAAE6-538C-BF8D-352A-079E8CD3285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220DDC30-557C-F5D1-1DF1-863D382BA389}"/>
                </a:ext>
              </a:extLst>
            </p:cNvPr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CA090AB3-2F1A-6177-7B94-FC1B84BF15BB}"/>
                  </a:ext>
                </a:extLst>
              </p:cNvPr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709AA557-A3B4-7C1B-73B0-9349BA85818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44C7985C-663A-FE12-DC2F-A3EB17DBC413}"/>
                </a:ext>
              </a:extLst>
            </p:cNvPr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7B930315-C5BB-69C7-66CD-18B0A45A9132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F700153D-9146-5CC6-D2B8-D0BE5437AB8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BD54237C-8528-0981-92B0-935C4881E7E9}"/>
              </a:ext>
            </a:extLst>
          </p:cNvPr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C2959550-D6F1-D1DA-A2FF-667D8CE68C33}"/>
                </a:ext>
              </a:extLst>
            </p:cNvPr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C839C610-3FD2-BAD9-3748-E01C9C55265A}"/>
                  </a:ext>
                </a:extLst>
              </p:cNvPr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6F3FDF1E-9E8F-1BC0-4364-11451ABD53E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1A1BB6B3-859C-4EA3-A816-F364B5B8C1F7}"/>
                </a:ext>
              </a:extLst>
            </p:cNvPr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B4B4FAF3-CC97-A5D0-E9D9-CB9B8A857571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0C611B84-D70D-1989-EC9D-46493DE7AF9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014EB64F-03CE-3D54-5FD8-E6083EF6CEC6}"/>
              </a:ext>
            </a:extLst>
          </p:cNvPr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E5304B6E-CAC7-5264-C0A9-A66980EC8ED4}"/>
                </a:ext>
              </a:extLst>
            </p:cNvPr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A16A862D-945A-0641-7FF2-0AB53A803A6A}"/>
                  </a:ext>
                </a:extLst>
              </p:cNvPr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FD406EFA-CF0C-E189-5F35-D5C0DE83353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2706167C-60B5-5613-3863-AAAC0B2F5E61}"/>
                </a:ext>
              </a:extLst>
            </p:cNvPr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8097D5AE-35C0-5D34-F09F-8266E0958A1B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F0DCADCA-4614-3974-8701-E96ED5EDE80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AD72EAF1-5087-1802-80CA-83727BAEC918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10D9C31F-7611-6BDE-EF99-A5C4DD5440AF}"/>
              </a:ext>
            </a:extLst>
          </p:cNvPr>
          <p:cNvSpPr/>
          <p:nvPr/>
        </p:nvSpPr>
        <p:spPr>
          <a:xfrm>
            <a:off x="1379209" y="3039139"/>
            <a:ext cx="919746" cy="93156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871E4A5B-5AC9-B4EC-F768-6D9FF7CB0949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986"/>
            </a:stretch>
          </a:blipFill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C4FBF56E-27AB-8DD2-F4C7-A78EA515302C}"/>
              </a:ext>
            </a:extLst>
          </p:cNvPr>
          <p:cNvSpPr/>
          <p:nvPr/>
        </p:nvSpPr>
        <p:spPr>
          <a:xfrm>
            <a:off x="4235342" y="98917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3"/>
                </a:lnTo>
                <a:lnTo>
                  <a:pt x="0" y="14515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09D4A4A7-5EC2-FE2E-C3CB-211133E30CF4}"/>
              </a:ext>
            </a:extLst>
          </p:cNvPr>
          <p:cNvSpPr txBox="1"/>
          <p:nvPr/>
        </p:nvSpPr>
        <p:spPr>
          <a:xfrm>
            <a:off x="5686844" y="1072696"/>
            <a:ext cx="11449901" cy="1180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7"/>
              </a:lnSpc>
            </a:pPr>
            <a:r>
              <a:rPr lang="th-TH" sz="2800" b="1" dirty="0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เตรียมสถานที่ก่อนเปิดให้บริการสระว่ายน้ำองค์การบริหารส่วนจังหวัดขอนแก่น </a:t>
            </a:r>
          </a:p>
          <a:p>
            <a:pPr algn="ctr">
              <a:lnSpc>
                <a:spcPts val="4037"/>
              </a:lnSpc>
            </a:pPr>
            <a:r>
              <a:rPr lang="th-TH" sz="2800" b="1" dirty="0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เพื่อพร้อมรองรับการใช้บริการของประชาชน</a:t>
            </a:r>
            <a:endParaRPr lang="en-US" sz="2800" b="1" dirty="0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marL="0" lvl="0" indent="0" algn="ctr">
              <a:lnSpc>
                <a:spcPts val="432"/>
              </a:lnSpc>
            </a:pPr>
            <a:endParaRPr lang="en-US" sz="3012" b="1" dirty="0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4DEC6A2B-342F-200D-E3C4-1082609BFC9B}"/>
              </a:ext>
            </a:extLst>
          </p:cNvPr>
          <p:cNvSpPr txBox="1"/>
          <p:nvPr/>
        </p:nvSpPr>
        <p:spPr>
          <a:xfrm>
            <a:off x="842734" y="783395"/>
            <a:ext cx="201912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83BD6BC7-CF18-AA56-0B54-397B6E236A14}"/>
              </a:ext>
            </a:extLst>
          </p:cNvPr>
          <p:cNvSpPr txBox="1"/>
          <p:nvPr/>
        </p:nvSpPr>
        <p:spPr>
          <a:xfrm>
            <a:off x="1037386" y="2651532"/>
            <a:ext cx="1705813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0C167673-DB95-5F1E-ABE4-6F66B0518C69}"/>
              </a:ext>
            </a:extLst>
          </p:cNvPr>
          <p:cNvSpPr txBox="1"/>
          <p:nvPr/>
        </p:nvSpPr>
        <p:spPr>
          <a:xfrm>
            <a:off x="1191434" y="4442675"/>
            <a:ext cx="1323166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23E1F4D4-B7FA-87C5-BA6C-D2D8692BD0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99" y="2524199"/>
            <a:ext cx="11781344" cy="66295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6831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8700" y="-66547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0" y="0"/>
                </a:lnTo>
                <a:lnTo>
                  <a:pt x="19070200" y="10724894"/>
                </a:lnTo>
                <a:lnTo>
                  <a:pt x="0" y="10724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466868"/>
              <a:ext cx="5004559" cy="2188630"/>
              <a:chOff x="0" y="0"/>
              <a:chExt cx="1460436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60436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60436" h="638688">
                    <a:moveTo>
                      <a:pt x="76317" y="0"/>
                    </a:moveTo>
                    <a:lnTo>
                      <a:pt x="1384118" y="0"/>
                    </a:lnTo>
                    <a:cubicBezTo>
                      <a:pt x="1404359" y="0"/>
                      <a:pt x="1423770" y="8041"/>
                      <a:pt x="1438083" y="22353"/>
                    </a:cubicBezTo>
                    <a:cubicBezTo>
                      <a:pt x="1452395" y="36665"/>
                      <a:pt x="1460436" y="56077"/>
                      <a:pt x="1460436" y="76317"/>
                    </a:cubicBezTo>
                    <a:lnTo>
                      <a:pt x="1460436" y="562371"/>
                    </a:lnTo>
                    <a:cubicBezTo>
                      <a:pt x="1460436" y="582612"/>
                      <a:pt x="1452395" y="602023"/>
                      <a:pt x="1438083" y="616335"/>
                    </a:cubicBezTo>
                    <a:cubicBezTo>
                      <a:pt x="1423770" y="630648"/>
                      <a:pt x="1404359" y="638688"/>
                      <a:pt x="1384118" y="638688"/>
                    </a:cubicBezTo>
                    <a:lnTo>
                      <a:pt x="76317" y="638688"/>
                    </a:lnTo>
                    <a:cubicBezTo>
                      <a:pt x="56077" y="638688"/>
                      <a:pt x="36665" y="630648"/>
                      <a:pt x="22353" y="616335"/>
                    </a:cubicBezTo>
                    <a:cubicBezTo>
                      <a:pt x="8041" y="602023"/>
                      <a:pt x="0" y="582612"/>
                      <a:pt x="0" y="562371"/>
                    </a:cubicBezTo>
                    <a:lnTo>
                      <a:pt x="0" y="76317"/>
                    </a:lnTo>
                    <a:cubicBezTo>
                      <a:pt x="0" y="56077"/>
                      <a:pt x="8041" y="36665"/>
                      <a:pt x="22353" y="22353"/>
                    </a:cubicBezTo>
                    <a:cubicBezTo>
                      <a:pt x="36665" y="8041"/>
                      <a:pt x="56077" y="0"/>
                      <a:pt x="76317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460436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2587823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4191370" y="1028700"/>
            <a:ext cx="5713582" cy="94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80"/>
              </a:lnSpc>
              <a:spcBef>
                <a:spcPct val="0"/>
              </a:spcBef>
            </a:pPr>
            <a:r>
              <a:rPr lang="en-US" sz="5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ฝ่ายการท่องเที่ยว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87119" y="2020570"/>
            <a:ext cx="12872181" cy="723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1. คณะทำงานอุทยานธรณีขอนแก่นได้เข้าร่วมการประเมินพื้นที่ท้องฟ้ามืดโดย NARIT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ที่บ้านไร่นายเขียว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วันที่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31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มกราคม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พ.ศ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. 2568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2.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คณะทำงานอุทยานธรณีขอนแก่น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ได้เข้าร่วมสำรวจจุดค้นพบแหล่งฟอสซิลแห่งใหม่ภายในพื้นที่อุทยานแห่งชาติภูเวียง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จังหวัดขอนแก่น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วันที่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7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กุมภาพันธ์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พ.ศ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. 2568 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3.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กองการท่องเที่ยวออกสำรวจเส้นทางแหล่งท่องเที่ยว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อำเภอน้ำพอง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พร้อมทั้งประเมินศักยภาพด้านการท่องเที่ยวและมาตรฐานการให้บริการ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เพื่อวางแผนการดำเนินโครงการตลอดจนกิจกรรมส่งเสริมการท่องเที่ยวจังหวัดขอนแก่น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วันที่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13 - 14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กุมภาพันธ์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2568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4.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คณะทำงานอุทยานธรณีขอนแก่น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ได้เดินทางเข้าร่วมพิธีอัญเชิญประติมากรรมเสาหลักเมืองประดิษฐาน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ณ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ทุ่งใหญ่เสาอาราม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อุทยานแห่งชาติภูเวียง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จังหวัดขอนแก่น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วันที่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17 - 18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กุมภาพันธ์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2568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5.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คณะทำงานอุทยานธรณีขอนแก่น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ได้ออกสำรวจฟอสซิลแหล่งใหม่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พร้อม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กรมป่าไม้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กรมอุทยาน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และพิพิธภัณฑ์ไดโนเสาร์ภูเวียง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วันที่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18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กุมภาพันธ์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2568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endParaRPr lang="en-US" sz="22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6. คณะทำงานอุทยานธรณีขอนแก่นและสถานีวิจัยสัตว์ป่าภูหลวงได้ทำการประชุมภายในพื้นที่อุทยานแห่งชาติภูเวียง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เรื่องการผลักดันและแก้ปัญหาภายในพื้นที่ภูเวียง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วันที่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26 </a:t>
            </a:r>
            <a:r>
              <a:rPr lang="en-US" sz="22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กุมภาพันธ์</a:t>
            </a:r>
            <a:r>
              <a:rPr lang="en-US" sz="22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2568</a:t>
            </a:r>
          </a:p>
        </p:txBody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1094B73D-30CE-00DD-21F6-BAEC6152DF5E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CFD54E47-6DC4-3A6C-8D46-7782FA0D20FA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8FEAD186-B976-860B-F2C4-F5FB6A270481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986"/>
            </a:stretch>
          </a:blipFill>
        </p:spPr>
      </p:sp>
      <p:sp>
        <p:nvSpPr>
          <p:cNvPr id="41" name="TextBox 39">
            <a:extLst>
              <a:ext uri="{FF2B5EF4-FFF2-40B4-BE49-F238E27FC236}">
                <a16:creationId xmlns:a16="http://schemas.microsoft.com/office/drawing/2014/main" id="{3DD59DA0-1DD7-82A2-F28A-30F3A50A5420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045BD4C7-5519-A30A-4BD8-A2E2FCED0D07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3" name="TextBox 41">
            <a:extLst>
              <a:ext uri="{FF2B5EF4-FFF2-40B4-BE49-F238E27FC236}">
                <a16:creationId xmlns:a16="http://schemas.microsoft.com/office/drawing/2014/main" id="{9ACFE94A-6569-7A30-4C3E-3DA7556E1B64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466868"/>
              <a:ext cx="5004559" cy="2188630"/>
              <a:chOff x="0" y="0"/>
              <a:chExt cx="1460436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60436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60436" h="638688">
                    <a:moveTo>
                      <a:pt x="76317" y="0"/>
                    </a:moveTo>
                    <a:lnTo>
                      <a:pt x="1384118" y="0"/>
                    </a:lnTo>
                    <a:cubicBezTo>
                      <a:pt x="1404359" y="0"/>
                      <a:pt x="1423770" y="8041"/>
                      <a:pt x="1438083" y="22353"/>
                    </a:cubicBezTo>
                    <a:cubicBezTo>
                      <a:pt x="1452395" y="36665"/>
                      <a:pt x="1460436" y="56077"/>
                      <a:pt x="1460436" y="76317"/>
                    </a:cubicBezTo>
                    <a:lnTo>
                      <a:pt x="1460436" y="562371"/>
                    </a:lnTo>
                    <a:cubicBezTo>
                      <a:pt x="1460436" y="582612"/>
                      <a:pt x="1452395" y="602023"/>
                      <a:pt x="1438083" y="616335"/>
                    </a:cubicBezTo>
                    <a:cubicBezTo>
                      <a:pt x="1423770" y="630648"/>
                      <a:pt x="1404359" y="638688"/>
                      <a:pt x="1384118" y="638688"/>
                    </a:cubicBezTo>
                    <a:lnTo>
                      <a:pt x="76317" y="638688"/>
                    </a:lnTo>
                    <a:cubicBezTo>
                      <a:pt x="56077" y="638688"/>
                      <a:pt x="36665" y="630648"/>
                      <a:pt x="22353" y="616335"/>
                    </a:cubicBezTo>
                    <a:cubicBezTo>
                      <a:pt x="8041" y="602023"/>
                      <a:pt x="0" y="582612"/>
                      <a:pt x="0" y="562371"/>
                    </a:cubicBezTo>
                    <a:lnTo>
                      <a:pt x="0" y="76317"/>
                    </a:lnTo>
                    <a:cubicBezTo>
                      <a:pt x="0" y="56077"/>
                      <a:pt x="8041" y="36665"/>
                      <a:pt x="22353" y="22353"/>
                    </a:cubicBezTo>
                    <a:cubicBezTo>
                      <a:pt x="36665" y="8041"/>
                      <a:pt x="56077" y="0"/>
                      <a:pt x="76317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460436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2587823"/>
              <a:ext cx="3314679" cy="1946720"/>
              <a:chOff x="0" y="0"/>
              <a:chExt cx="967293" cy="56809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4766019" y="1141130"/>
            <a:ext cx="12661321" cy="942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คณะทำงานอุทยานธรณีขอนแก่นได้เข้าร่วมการประเมินพื้นที่ท้องฟ้ามืดโดย NARIT </a:t>
            </a:r>
          </a:p>
          <a:p>
            <a:pPr marL="0" lvl="0" indent="0"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ที่บ้านไร่นายเขียว  วันที่ 31 มกราคม พ.ศ. 2568</a:t>
            </a:r>
          </a:p>
        </p:txBody>
      </p:sp>
      <p:sp>
        <p:nvSpPr>
          <p:cNvPr id="33" name="Freeform 33"/>
          <p:cNvSpPr/>
          <p:nvPr/>
        </p:nvSpPr>
        <p:spPr>
          <a:xfrm>
            <a:off x="4185595" y="91592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4"/>
                </a:lnTo>
                <a:lnTo>
                  <a:pt x="0" y="1451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37061" y="2520315"/>
            <a:ext cx="4213173" cy="6737985"/>
            <a:chOff x="0" y="0"/>
            <a:chExt cx="652731" cy="10438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3"/>
              <a:stretch>
                <a:fillRect l="-55263" r="-55263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8642453" y="2520315"/>
            <a:ext cx="4213173" cy="6737985"/>
            <a:chOff x="0" y="0"/>
            <a:chExt cx="652731" cy="104389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4"/>
              <a:stretch>
                <a:fillRect l="-56432" r="-56432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13046127" y="2520315"/>
            <a:ext cx="4213173" cy="6737985"/>
            <a:chOff x="0" y="0"/>
            <a:chExt cx="652731" cy="104389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5"/>
              <a:stretch>
                <a:fillRect l="-56010" r="-56010"/>
              </a:stretch>
            </a:blipFill>
          </p:spPr>
        </p:sp>
      </p:grpSp>
      <p:sp>
        <p:nvSpPr>
          <p:cNvPr id="43" name="Freeform 30">
            <a:extLst>
              <a:ext uri="{FF2B5EF4-FFF2-40B4-BE49-F238E27FC236}">
                <a16:creationId xmlns:a16="http://schemas.microsoft.com/office/drawing/2014/main" id="{BBCA0210-CA9A-8354-AE5C-A734845AF989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31">
            <a:extLst>
              <a:ext uri="{FF2B5EF4-FFF2-40B4-BE49-F238E27FC236}">
                <a16:creationId xmlns:a16="http://schemas.microsoft.com/office/drawing/2014/main" id="{82EB9953-C607-4B02-35C9-AFC76E71355D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2">
            <a:extLst>
              <a:ext uri="{FF2B5EF4-FFF2-40B4-BE49-F238E27FC236}">
                <a16:creationId xmlns:a16="http://schemas.microsoft.com/office/drawing/2014/main" id="{4D41CFE0-95E5-27B1-E1BD-F42685D6156F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86"/>
            </a:stretch>
          </a:blipFill>
        </p:spPr>
      </p:sp>
      <p:sp>
        <p:nvSpPr>
          <p:cNvPr id="46" name="TextBox 39">
            <a:extLst>
              <a:ext uri="{FF2B5EF4-FFF2-40B4-BE49-F238E27FC236}">
                <a16:creationId xmlns:a16="http://schemas.microsoft.com/office/drawing/2014/main" id="{6D33ED82-F0A7-F0B9-97D6-C8D57588350B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7" name="TextBox 40">
            <a:extLst>
              <a:ext uri="{FF2B5EF4-FFF2-40B4-BE49-F238E27FC236}">
                <a16:creationId xmlns:a16="http://schemas.microsoft.com/office/drawing/2014/main" id="{F1120EBF-43F7-CC44-4643-663BBECD3F8A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8" name="TextBox 41">
            <a:extLst>
              <a:ext uri="{FF2B5EF4-FFF2-40B4-BE49-F238E27FC236}">
                <a16:creationId xmlns:a16="http://schemas.microsoft.com/office/drawing/2014/main" id="{072CCC11-06D4-BE34-A7DD-C6F7EF19A614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466868"/>
              <a:ext cx="5004559" cy="2188630"/>
              <a:chOff x="0" y="0"/>
              <a:chExt cx="1460436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60436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60436" h="638688">
                    <a:moveTo>
                      <a:pt x="76317" y="0"/>
                    </a:moveTo>
                    <a:lnTo>
                      <a:pt x="1384118" y="0"/>
                    </a:lnTo>
                    <a:cubicBezTo>
                      <a:pt x="1404359" y="0"/>
                      <a:pt x="1423770" y="8041"/>
                      <a:pt x="1438083" y="22353"/>
                    </a:cubicBezTo>
                    <a:cubicBezTo>
                      <a:pt x="1452395" y="36665"/>
                      <a:pt x="1460436" y="56077"/>
                      <a:pt x="1460436" y="76317"/>
                    </a:cubicBezTo>
                    <a:lnTo>
                      <a:pt x="1460436" y="562371"/>
                    </a:lnTo>
                    <a:cubicBezTo>
                      <a:pt x="1460436" y="582612"/>
                      <a:pt x="1452395" y="602023"/>
                      <a:pt x="1438083" y="616335"/>
                    </a:cubicBezTo>
                    <a:cubicBezTo>
                      <a:pt x="1423770" y="630648"/>
                      <a:pt x="1404359" y="638688"/>
                      <a:pt x="1384118" y="638688"/>
                    </a:cubicBezTo>
                    <a:lnTo>
                      <a:pt x="76317" y="638688"/>
                    </a:lnTo>
                    <a:cubicBezTo>
                      <a:pt x="56077" y="638688"/>
                      <a:pt x="36665" y="630648"/>
                      <a:pt x="22353" y="616335"/>
                    </a:cubicBezTo>
                    <a:cubicBezTo>
                      <a:pt x="8041" y="602023"/>
                      <a:pt x="0" y="582612"/>
                      <a:pt x="0" y="562371"/>
                    </a:cubicBezTo>
                    <a:lnTo>
                      <a:pt x="0" y="76317"/>
                    </a:lnTo>
                    <a:cubicBezTo>
                      <a:pt x="0" y="56077"/>
                      <a:pt x="8041" y="36665"/>
                      <a:pt x="22353" y="22353"/>
                    </a:cubicBezTo>
                    <a:cubicBezTo>
                      <a:pt x="36665" y="8041"/>
                      <a:pt x="56077" y="0"/>
                      <a:pt x="76317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460436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2587823"/>
              <a:ext cx="3314679" cy="1946720"/>
              <a:chOff x="0" y="0"/>
              <a:chExt cx="967293" cy="56809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4766019" y="1141130"/>
            <a:ext cx="12661321" cy="942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คณะทำงานอุทยานธรณีขอนแก่น ได้เข้าร่วมสำรวจจุดค้นพบแหล่งฟอสซิลแห่งใหม่</a:t>
            </a:r>
          </a:p>
          <a:p>
            <a:pPr marL="0" lvl="0" indent="0"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ภายในพื้นที่อุทยานแห่งชาติภูเวียง จังหวัดขอนแก่น วันที่ 7 กุมภาพันธ์ พ.ศ. 2568 </a:t>
            </a:r>
          </a:p>
        </p:txBody>
      </p:sp>
      <p:sp>
        <p:nvSpPr>
          <p:cNvPr id="33" name="Freeform 33"/>
          <p:cNvSpPr/>
          <p:nvPr/>
        </p:nvSpPr>
        <p:spPr>
          <a:xfrm>
            <a:off x="4185595" y="91592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4"/>
                </a:lnTo>
                <a:lnTo>
                  <a:pt x="0" y="1451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37061" y="2520315"/>
            <a:ext cx="4213173" cy="6737985"/>
            <a:chOff x="0" y="0"/>
            <a:chExt cx="652731" cy="10438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3"/>
              <a:stretch>
                <a:fillRect l="-9986" r="-9986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8642453" y="2520315"/>
            <a:ext cx="4213173" cy="6737985"/>
            <a:chOff x="0" y="0"/>
            <a:chExt cx="652731" cy="104389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4"/>
              <a:stretch>
                <a:fillRect l="-56593" r="-56593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13046127" y="2520315"/>
            <a:ext cx="4213173" cy="6737985"/>
            <a:chOff x="0" y="0"/>
            <a:chExt cx="652731" cy="104389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5"/>
              <a:stretch>
                <a:fillRect l="-9986" r="-9986"/>
              </a:stretch>
            </a:blipFill>
          </p:spPr>
        </p:sp>
      </p:grpSp>
      <p:sp>
        <p:nvSpPr>
          <p:cNvPr id="43" name="Freeform 30">
            <a:extLst>
              <a:ext uri="{FF2B5EF4-FFF2-40B4-BE49-F238E27FC236}">
                <a16:creationId xmlns:a16="http://schemas.microsoft.com/office/drawing/2014/main" id="{50B6650E-09AE-4DB2-B263-05C6F13441A5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31">
            <a:extLst>
              <a:ext uri="{FF2B5EF4-FFF2-40B4-BE49-F238E27FC236}">
                <a16:creationId xmlns:a16="http://schemas.microsoft.com/office/drawing/2014/main" id="{971B4695-6B97-E1CC-6082-7AABEDEA18F3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2">
            <a:extLst>
              <a:ext uri="{FF2B5EF4-FFF2-40B4-BE49-F238E27FC236}">
                <a16:creationId xmlns:a16="http://schemas.microsoft.com/office/drawing/2014/main" id="{35D9A029-9F17-B74D-59CE-351ACCEE90F3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86"/>
            </a:stretch>
          </a:blipFill>
        </p:spPr>
      </p:sp>
      <p:sp>
        <p:nvSpPr>
          <p:cNvPr id="46" name="TextBox 39">
            <a:extLst>
              <a:ext uri="{FF2B5EF4-FFF2-40B4-BE49-F238E27FC236}">
                <a16:creationId xmlns:a16="http://schemas.microsoft.com/office/drawing/2014/main" id="{29FE113C-4CD5-4B2D-8832-B2453AAB4B5E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7" name="TextBox 40">
            <a:extLst>
              <a:ext uri="{FF2B5EF4-FFF2-40B4-BE49-F238E27FC236}">
                <a16:creationId xmlns:a16="http://schemas.microsoft.com/office/drawing/2014/main" id="{F29C589A-56A2-34E1-50F1-4812C8D0209E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8" name="TextBox 41">
            <a:extLst>
              <a:ext uri="{FF2B5EF4-FFF2-40B4-BE49-F238E27FC236}">
                <a16:creationId xmlns:a16="http://schemas.microsoft.com/office/drawing/2014/main" id="{2F865B04-9CB0-3ADD-2063-D57AAB8D8F5C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466868"/>
              <a:ext cx="5004559" cy="2188630"/>
              <a:chOff x="0" y="0"/>
              <a:chExt cx="1460436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60436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60436" h="638688">
                    <a:moveTo>
                      <a:pt x="76317" y="0"/>
                    </a:moveTo>
                    <a:lnTo>
                      <a:pt x="1384118" y="0"/>
                    </a:lnTo>
                    <a:cubicBezTo>
                      <a:pt x="1404359" y="0"/>
                      <a:pt x="1423770" y="8041"/>
                      <a:pt x="1438083" y="22353"/>
                    </a:cubicBezTo>
                    <a:cubicBezTo>
                      <a:pt x="1452395" y="36665"/>
                      <a:pt x="1460436" y="56077"/>
                      <a:pt x="1460436" y="76317"/>
                    </a:cubicBezTo>
                    <a:lnTo>
                      <a:pt x="1460436" y="562371"/>
                    </a:lnTo>
                    <a:cubicBezTo>
                      <a:pt x="1460436" y="582612"/>
                      <a:pt x="1452395" y="602023"/>
                      <a:pt x="1438083" y="616335"/>
                    </a:cubicBezTo>
                    <a:cubicBezTo>
                      <a:pt x="1423770" y="630648"/>
                      <a:pt x="1404359" y="638688"/>
                      <a:pt x="1384118" y="638688"/>
                    </a:cubicBezTo>
                    <a:lnTo>
                      <a:pt x="76317" y="638688"/>
                    </a:lnTo>
                    <a:cubicBezTo>
                      <a:pt x="56077" y="638688"/>
                      <a:pt x="36665" y="630648"/>
                      <a:pt x="22353" y="616335"/>
                    </a:cubicBezTo>
                    <a:cubicBezTo>
                      <a:pt x="8041" y="602023"/>
                      <a:pt x="0" y="582612"/>
                      <a:pt x="0" y="562371"/>
                    </a:cubicBezTo>
                    <a:lnTo>
                      <a:pt x="0" y="76317"/>
                    </a:lnTo>
                    <a:cubicBezTo>
                      <a:pt x="0" y="56077"/>
                      <a:pt x="8041" y="36665"/>
                      <a:pt x="22353" y="22353"/>
                    </a:cubicBezTo>
                    <a:cubicBezTo>
                      <a:pt x="36665" y="8041"/>
                      <a:pt x="56077" y="0"/>
                      <a:pt x="76317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460436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2587823"/>
              <a:ext cx="3314679" cy="1946720"/>
              <a:chOff x="0" y="0"/>
              <a:chExt cx="967293" cy="56809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5637098" y="917293"/>
            <a:ext cx="11790242" cy="139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กองการท่องเที่ยวออกสำรวจเส้นทางแหล่งท่องเที่ยว อำเภอน้ำพอง พร้อมทั้งประเมินศักยภาพด้านการท่องเที่ยวและมาตรฐานการให้บริการ เพื่อวางแผนการดำเนินโครงการตลอดจนกิจกรรมส่งเสริมการท่องเที่ยวจังหวัดขอนแก่น วันที่ 13 - 14 กุมภาพันธ์ 2568</a:t>
            </a:r>
          </a:p>
        </p:txBody>
      </p:sp>
      <p:sp>
        <p:nvSpPr>
          <p:cNvPr id="33" name="Freeform 33"/>
          <p:cNvSpPr/>
          <p:nvPr/>
        </p:nvSpPr>
        <p:spPr>
          <a:xfrm>
            <a:off x="4185595" y="91592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4"/>
                </a:lnTo>
                <a:lnTo>
                  <a:pt x="0" y="1451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37061" y="2520315"/>
            <a:ext cx="4213173" cy="6737985"/>
            <a:chOff x="0" y="0"/>
            <a:chExt cx="652731" cy="10438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3"/>
              <a:stretch>
                <a:fillRect l="-56593" r="-56593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8642453" y="2520315"/>
            <a:ext cx="4213173" cy="6737985"/>
            <a:chOff x="0" y="0"/>
            <a:chExt cx="652731" cy="104389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4"/>
              <a:stretch>
                <a:fillRect l="-56593" r="-56593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13046127" y="2520315"/>
            <a:ext cx="4213173" cy="6737985"/>
            <a:chOff x="0" y="0"/>
            <a:chExt cx="652731" cy="104389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5"/>
              <a:stretch>
                <a:fillRect l="-56593" r="-56593"/>
              </a:stretch>
            </a:blipFill>
          </p:spPr>
        </p:sp>
      </p:grpSp>
      <p:sp>
        <p:nvSpPr>
          <p:cNvPr id="43" name="Freeform 30">
            <a:extLst>
              <a:ext uri="{FF2B5EF4-FFF2-40B4-BE49-F238E27FC236}">
                <a16:creationId xmlns:a16="http://schemas.microsoft.com/office/drawing/2014/main" id="{F31F08F8-8129-7FCF-72F1-D733217A333D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31">
            <a:extLst>
              <a:ext uri="{FF2B5EF4-FFF2-40B4-BE49-F238E27FC236}">
                <a16:creationId xmlns:a16="http://schemas.microsoft.com/office/drawing/2014/main" id="{AD6ACA48-2AD4-EEAF-5669-DCAA6D99F6C5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2">
            <a:extLst>
              <a:ext uri="{FF2B5EF4-FFF2-40B4-BE49-F238E27FC236}">
                <a16:creationId xmlns:a16="http://schemas.microsoft.com/office/drawing/2014/main" id="{31C2187C-424C-3E9F-DDF8-483F377569A7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86"/>
            </a:stretch>
          </a:blipFill>
        </p:spPr>
      </p:sp>
      <p:sp>
        <p:nvSpPr>
          <p:cNvPr id="46" name="TextBox 39">
            <a:extLst>
              <a:ext uri="{FF2B5EF4-FFF2-40B4-BE49-F238E27FC236}">
                <a16:creationId xmlns:a16="http://schemas.microsoft.com/office/drawing/2014/main" id="{405CDA20-12D9-1F62-CD9B-8BCCCF23C5DC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7" name="TextBox 40">
            <a:extLst>
              <a:ext uri="{FF2B5EF4-FFF2-40B4-BE49-F238E27FC236}">
                <a16:creationId xmlns:a16="http://schemas.microsoft.com/office/drawing/2014/main" id="{AD1DBA4C-FC4B-459E-5B38-F7BEBE44E391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8" name="TextBox 41">
            <a:extLst>
              <a:ext uri="{FF2B5EF4-FFF2-40B4-BE49-F238E27FC236}">
                <a16:creationId xmlns:a16="http://schemas.microsoft.com/office/drawing/2014/main" id="{36DFD2AC-FAFE-0AB9-77F3-BC7166404DA3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466868"/>
              <a:ext cx="5004559" cy="2188630"/>
              <a:chOff x="0" y="0"/>
              <a:chExt cx="1460436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60436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60436" h="638688">
                    <a:moveTo>
                      <a:pt x="76317" y="0"/>
                    </a:moveTo>
                    <a:lnTo>
                      <a:pt x="1384118" y="0"/>
                    </a:lnTo>
                    <a:cubicBezTo>
                      <a:pt x="1404359" y="0"/>
                      <a:pt x="1423770" y="8041"/>
                      <a:pt x="1438083" y="22353"/>
                    </a:cubicBezTo>
                    <a:cubicBezTo>
                      <a:pt x="1452395" y="36665"/>
                      <a:pt x="1460436" y="56077"/>
                      <a:pt x="1460436" y="76317"/>
                    </a:cubicBezTo>
                    <a:lnTo>
                      <a:pt x="1460436" y="562371"/>
                    </a:lnTo>
                    <a:cubicBezTo>
                      <a:pt x="1460436" y="582612"/>
                      <a:pt x="1452395" y="602023"/>
                      <a:pt x="1438083" y="616335"/>
                    </a:cubicBezTo>
                    <a:cubicBezTo>
                      <a:pt x="1423770" y="630648"/>
                      <a:pt x="1404359" y="638688"/>
                      <a:pt x="1384118" y="638688"/>
                    </a:cubicBezTo>
                    <a:lnTo>
                      <a:pt x="76317" y="638688"/>
                    </a:lnTo>
                    <a:cubicBezTo>
                      <a:pt x="56077" y="638688"/>
                      <a:pt x="36665" y="630648"/>
                      <a:pt x="22353" y="616335"/>
                    </a:cubicBezTo>
                    <a:cubicBezTo>
                      <a:pt x="8041" y="602023"/>
                      <a:pt x="0" y="582612"/>
                      <a:pt x="0" y="562371"/>
                    </a:cubicBezTo>
                    <a:lnTo>
                      <a:pt x="0" y="76317"/>
                    </a:lnTo>
                    <a:cubicBezTo>
                      <a:pt x="0" y="56077"/>
                      <a:pt x="8041" y="36665"/>
                      <a:pt x="22353" y="22353"/>
                    </a:cubicBezTo>
                    <a:cubicBezTo>
                      <a:pt x="36665" y="8041"/>
                      <a:pt x="56077" y="0"/>
                      <a:pt x="76317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460436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2587823"/>
              <a:ext cx="3314679" cy="1946720"/>
              <a:chOff x="0" y="0"/>
              <a:chExt cx="967293" cy="56809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5637098" y="914400"/>
            <a:ext cx="11790242" cy="183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คณะทำงานอุทยานธรณีขอนแก่น ได้เดินทางเข้าร่วมพิธีอัญเชิญประติมากรรม</a:t>
            </a:r>
          </a:p>
          <a:p>
            <a:pPr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เสาหลักเมืองประดิษฐาน ณ ทุ่งใหญ่เสาอาราม อุทยานแห่งชาติภูเวียง จังหวัดขอนแก่น </a:t>
            </a:r>
          </a:p>
          <a:p>
            <a:pPr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วันที่ 17 - 18 กุมภาพันธ์ 2568</a:t>
            </a:r>
          </a:p>
          <a:p>
            <a:pPr marL="0" lvl="0" indent="0" algn="ctr">
              <a:lnSpc>
                <a:spcPts val="3525"/>
              </a:lnSpc>
            </a:pPr>
            <a:endParaRPr lang="en-US" sz="2500" b="1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4185595" y="91592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4"/>
                </a:lnTo>
                <a:lnTo>
                  <a:pt x="0" y="1451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37061" y="2520315"/>
            <a:ext cx="4213173" cy="6737985"/>
            <a:chOff x="0" y="0"/>
            <a:chExt cx="652731" cy="10438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3"/>
              <a:stretch>
                <a:fillRect l="-69944" r="-69944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8642453" y="2520315"/>
            <a:ext cx="4213173" cy="6737985"/>
            <a:chOff x="0" y="0"/>
            <a:chExt cx="652731" cy="104389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4"/>
              <a:stretch>
                <a:fillRect l="-69944" r="-69944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13046127" y="2520315"/>
            <a:ext cx="4213173" cy="6737985"/>
            <a:chOff x="0" y="0"/>
            <a:chExt cx="652731" cy="104389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5"/>
              <a:stretch>
                <a:fillRect l="-74103" t="-8200" r="-56617"/>
              </a:stretch>
            </a:blipFill>
          </p:spPr>
        </p:sp>
      </p:grpSp>
      <p:sp>
        <p:nvSpPr>
          <p:cNvPr id="43" name="Freeform 30">
            <a:extLst>
              <a:ext uri="{FF2B5EF4-FFF2-40B4-BE49-F238E27FC236}">
                <a16:creationId xmlns:a16="http://schemas.microsoft.com/office/drawing/2014/main" id="{6E9A3DC2-1324-FCBE-8546-C3590FEB124B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31">
            <a:extLst>
              <a:ext uri="{FF2B5EF4-FFF2-40B4-BE49-F238E27FC236}">
                <a16:creationId xmlns:a16="http://schemas.microsoft.com/office/drawing/2014/main" id="{41DDA0CD-581B-1AE6-A442-243646A1E05E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2">
            <a:extLst>
              <a:ext uri="{FF2B5EF4-FFF2-40B4-BE49-F238E27FC236}">
                <a16:creationId xmlns:a16="http://schemas.microsoft.com/office/drawing/2014/main" id="{7CDF6177-5D97-48D2-0864-949855B014C7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86"/>
            </a:stretch>
          </a:blipFill>
        </p:spPr>
      </p:sp>
      <p:sp>
        <p:nvSpPr>
          <p:cNvPr id="46" name="TextBox 39">
            <a:extLst>
              <a:ext uri="{FF2B5EF4-FFF2-40B4-BE49-F238E27FC236}">
                <a16:creationId xmlns:a16="http://schemas.microsoft.com/office/drawing/2014/main" id="{F0A66C41-357F-F13C-73BB-8FDC62EB29E9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7" name="TextBox 40">
            <a:extLst>
              <a:ext uri="{FF2B5EF4-FFF2-40B4-BE49-F238E27FC236}">
                <a16:creationId xmlns:a16="http://schemas.microsoft.com/office/drawing/2014/main" id="{D0421538-F253-9FA9-EEA9-C49BDAC4B81C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8" name="TextBox 41">
            <a:extLst>
              <a:ext uri="{FF2B5EF4-FFF2-40B4-BE49-F238E27FC236}">
                <a16:creationId xmlns:a16="http://schemas.microsoft.com/office/drawing/2014/main" id="{09DBB73F-04BD-D95F-1893-8C8021C66D73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2147" y="-218947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1" y="0"/>
                </a:lnTo>
                <a:lnTo>
                  <a:pt x="19070201" y="10724894"/>
                </a:lnTo>
                <a:lnTo>
                  <a:pt x="0" y="10724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2430936" y="5539287"/>
            <a:ext cx="4635519" cy="3830098"/>
          </a:xfrm>
          <a:custGeom>
            <a:avLst/>
            <a:gdLst/>
            <a:ahLst/>
            <a:cxnLst/>
            <a:rect l="l" t="t" r="r" b="b"/>
            <a:pathLst>
              <a:path w="4635519" h="3830098">
                <a:moveTo>
                  <a:pt x="0" y="0"/>
                </a:moveTo>
                <a:lnTo>
                  <a:pt x="4635519" y="0"/>
                </a:lnTo>
                <a:lnTo>
                  <a:pt x="4635519" y="3830097"/>
                </a:lnTo>
                <a:lnTo>
                  <a:pt x="0" y="3830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66502" y="2901213"/>
            <a:ext cx="1032453" cy="108368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986"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4886955" y="2739288"/>
            <a:ext cx="12336090" cy="3565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spc="-119" dirty="0" err="1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การขอใช้สนาม</a:t>
            </a:r>
            <a:r>
              <a:rPr lang="en-US" sz="3999" spc="-119" dirty="0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                           </a:t>
            </a:r>
            <a:r>
              <a:rPr lang="en-US" sz="3999" spc="-119" dirty="0" err="1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จำนวน</a:t>
            </a:r>
            <a:r>
              <a:rPr lang="en-US" sz="3999" spc="-119" dirty="0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13  </a:t>
            </a:r>
            <a:r>
              <a:rPr lang="en-US" sz="3999" spc="-119" dirty="0" err="1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ครั้ง</a:t>
            </a:r>
            <a:endParaRPr lang="en-US" sz="3999" spc="-119" dirty="0"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spc="-119" dirty="0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3999" spc="-119" dirty="0" err="1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หน่วยงานที่ขอใช้บริการ</a:t>
            </a:r>
            <a:r>
              <a:rPr lang="en-US" sz="3999" spc="-119" dirty="0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              </a:t>
            </a:r>
            <a:r>
              <a:rPr lang="en-US" sz="3999" spc="-119" dirty="0" err="1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จำนวน</a:t>
            </a:r>
            <a:r>
              <a:rPr lang="en-US" sz="3999" spc="-119" dirty="0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11  </a:t>
            </a:r>
            <a:r>
              <a:rPr lang="th-TH" sz="3999" spc="-119" dirty="0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หน่วยงาน</a:t>
            </a:r>
            <a:endParaRPr lang="en-US" sz="3999" spc="-119" dirty="0"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spc="-119" dirty="0" err="1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สถิติผู้มาใช้บริการสถานที่เพื่อจัดกิจกรรมและ</a:t>
            </a:r>
            <a:endParaRPr lang="en-US" sz="3999" spc="-119" dirty="0"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5599"/>
              </a:lnSpc>
            </a:pPr>
            <a:r>
              <a:rPr lang="en-US" sz="3999" spc="-119" dirty="0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    </a:t>
            </a:r>
            <a:r>
              <a:rPr lang="en-US" sz="3999" spc="-119" dirty="0" err="1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ออกกำลังกายเฉลี่ยประมาณ</a:t>
            </a:r>
            <a:r>
              <a:rPr lang="en-US" sz="3999" spc="-119" dirty="0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450 </a:t>
            </a:r>
            <a:r>
              <a:rPr lang="en-US" sz="3999" spc="-119" dirty="0" err="1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คน</a:t>
            </a:r>
            <a:r>
              <a:rPr lang="en-US" sz="3999" spc="-119" dirty="0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/</a:t>
            </a:r>
            <a:r>
              <a:rPr lang="en-US" sz="3999" spc="-119" dirty="0" err="1"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วัน</a:t>
            </a:r>
            <a:endParaRPr lang="en-US" sz="3999" spc="-119" dirty="0"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5599"/>
              </a:lnSpc>
            </a:pPr>
            <a:r>
              <a:rPr lang="en-US" sz="3999" spc="-119" dirty="0">
                <a:solidFill>
                  <a:srgbClr val="CF2025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074918" y="962025"/>
            <a:ext cx="11391126" cy="154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สถิติการขอใช้สนามกีฬา</a:t>
            </a:r>
          </a:p>
          <a:p>
            <a:pPr marL="0" lvl="0" indent="0" algn="ctr">
              <a:lnSpc>
                <a:spcPts val="5610"/>
              </a:lnSpc>
              <a:spcBef>
                <a:spcPct val="0"/>
              </a:spcBef>
            </a:pPr>
            <a:r>
              <a:rPr lang="en-US" sz="51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องค์การบริหารส่วนจังหวัดขอนแก่น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9162" y="779019"/>
            <a:ext cx="2212991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b="1" spc="-44" dirty="0" err="1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ฝ่ายบริหารงานทั่วไป</a:t>
            </a:r>
            <a:endParaRPr lang="en-US" sz="2028" b="1" spc="-44" dirty="0">
              <a:solidFill>
                <a:srgbClr val="000000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34175" y="2563197"/>
            <a:ext cx="1967316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b="1" spc="-45" dirty="0" err="1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ฝ่ายการท่องเที่ยว</a:t>
            </a:r>
            <a:endParaRPr lang="en-US" sz="2065" b="1" spc="-45" dirty="0">
              <a:solidFill>
                <a:srgbClr val="000000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64955" y="4408562"/>
            <a:ext cx="1379985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b="1" spc="-45" dirty="0" err="1">
                <a:solidFill>
                  <a:srgbClr val="000000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ฝ่ายการกีฬา</a:t>
            </a:r>
            <a:endParaRPr lang="en-US" sz="2081" b="1" spc="-45" dirty="0">
              <a:solidFill>
                <a:srgbClr val="000000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4161203" y="887372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4" y="0"/>
                </a:lnTo>
                <a:lnTo>
                  <a:pt x="1451504" y="1451503"/>
                </a:lnTo>
                <a:lnTo>
                  <a:pt x="0" y="14515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466868"/>
              <a:ext cx="5004559" cy="2188630"/>
              <a:chOff x="0" y="0"/>
              <a:chExt cx="1460436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60436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60436" h="638688">
                    <a:moveTo>
                      <a:pt x="76317" y="0"/>
                    </a:moveTo>
                    <a:lnTo>
                      <a:pt x="1384118" y="0"/>
                    </a:lnTo>
                    <a:cubicBezTo>
                      <a:pt x="1404359" y="0"/>
                      <a:pt x="1423770" y="8041"/>
                      <a:pt x="1438083" y="22353"/>
                    </a:cubicBezTo>
                    <a:cubicBezTo>
                      <a:pt x="1452395" y="36665"/>
                      <a:pt x="1460436" y="56077"/>
                      <a:pt x="1460436" y="76317"/>
                    </a:cubicBezTo>
                    <a:lnTo>
                      <a:pt x="1460436" y="562371"/>
                    </a:lnTo>
                    <a:cubicBezTo>
                      <a:pt x="1460436" y="582612"/>
                      <a:pt x="1452395" y="602023"/>
                      <a:pt x="1438083" y="616335"/>
                    </a:cubicBezTo>
                    <a:cubicBezTo>
                      <a:pt x="1423770" y="630648"/>
                      <a:pt x="1404359" y="638688"/>
                      <a:pt x="1384118" y="638688"/>
                    </a:cubicBezTo>
                    <a:lnTo>
                      <a:pt x="76317" y="638688"/>
                    </a:lnTo>
                    <a:cubicBezTo>
                      <a:pt x="56077" y="638688"/>
                      <a:pt x="36665" y="630648"/>
                      <a:pt x="22353" y="616335"/>
                    </a:cubicBezTo>
                    <a:cubicBezTo>
                      <a:pt x="8041" y="602023"/>
                      <a:pt x="0" y="582612"/>
                      <a:pt x="0" y="562371"/>
                    </a:cubicBezTo>
                    <a:lnTo>
                      <a:pt x="0" y="76317"/>
                    </a:lnTo>
                    <a:cubicBezTo>
                      <a:pt x="0" y="56077"/>
                      <a:pt x="8041" y="36665"/>
                      <a:pt x="22353" y="22353"/>
                    </a:cubicBezTo>
                    <a:cubicBezTo>
                      <a:pt x="36665" y="8041"/>
                      <a:pt x="56077" y="0"/>
                      <a:pt x="76317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460436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2587823"/>
              <a:ext cx="3314679" cy="1946720"/>
              <a:chOff x="0" y="0"/>
              <a:chExt cx="967293" cy="56809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5637098" y="1084940"/>
            <a:ext cx="11790242" cy="942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คณะทำงานอุทยานธรณีขอนแก่น ได้ออกสำรวจฟอสซิลแหล่งใหม่ พร้อม กรมป่าไม้  </a:t>
            </a:r>
          </a:p>
          <a:p>
            <a:pPr marL="0" lvl="0" indent="0"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กรมอุทยาน  และพิพิธภัณฑ์ไดโนเสาร์ภูเวียง วันที่ 18 กุมภาพันธ์ 2568</a:t>
            </a:r>
          </a:p>
        </p:txBody>
      </p:sp>
      <p:sp>
        <p:nvSpPr>
          <p:cNvPr id="33" name="Freeform 33"/>
          <p:cNvSpPr/>
          <p:nvPr/>
        </p:nvSpPr>
        <p:spPr>
          <a:xfrm>
            <a:off x="4185595" y="91592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4"/>
                </a:lnTo>
                <a:lnTo>
                  <a:pt x="0" y="1451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37061" y="2520315"/>
            <a:ext cx="4213173" cy="6737985"/>
            <a:chOff x="0" y="0"/>
            <a:chExt cx="652731" cy="10438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3"/>
              <a:stretch>
                <a:fillRect l="-9986" r="-9986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8642453" y="2520315"/>
            <a:ext cx="4213173" cy="6737985"/>
            <a:chOff x="0" y="0"/>
            <a:chExt cx="652731" cy="104389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4"/>
              <a:stretch>
                <a:fillRect l="-89646" r="-23540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13046127" y="2520315"/>
            <a:ext cx="4213173" cy="6737985"/>
            <a:chOff x="0" y="0"/>
            <a:chExt cx="652731" cy="104389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5"/>
              <a:stretch>
                <a:fillRect l="-92101" r="-92101"/>
              </a:stretch>
            </a:blipFill>
          </p:spPr>
        </p:sp>
      </p:grpSp>
      <p:sp>
        <p:nvSpPr>
          <p:cNvPr id="44" name="Freeform 30">
            <a:extLst>
              <a:ext uri="{FF2B5EF4-FFF2-40B4-BE49-F238E27FC236}">
                <a16:creationId xmlns:a16="http://schemas.microsoft.com/office/drawing/2014/main" id="{89B93B13-7AB4-E7D9-7B01-1B04DB790AD8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A1F70398-48C0-5127-47ED-E7328407D667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32">
            <a:extLst>
              <a:ext uri="{FF2B5EF4-FFF2-40B4-BE49-F238E27FC236}">
                <a16:creationId xmlns:a16="http://schemas.microsoft.com/office/drawing/2014/main" id="{56FF8FC9-86FF-4A51-9387-2BBE6B69C3D7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86"/>
            </a:stretch>
          </a:blipFill>
        </p:spPr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0EEAFAD0-6CDA-9B86-510E-2C2C3CE83C4E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8" name="TextBox 40">
            <a:extLst>
              <a:ext uri="{FF2B5EF4-FFF2-40B4-BE49-F238E27FC236}">
                <a16:creationId xmlns:a16="http://schemas.microsoft.com/office/drawing/2014/main" id="{8BF193CB-F9A5-C290-1E8E-D5C934FFBD5C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9" name="TextBox 41">
            <a:extLst>
              <a:ext uri="{FF2B5EF4-FFF2-40B4-BE49-F238E27FC236}">
                <a16:creationId xmlns:a16="http://schemas.microsoft.com/office/drawing/2014/main" id="{4E6F4AD2-22FA-E333-11B0-6ABA466EC027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466868"/>
              <a:ext cx="5004559" cy="2188630"/>
              <a:chOff x="0" y="0"/>
              <a:chExt cx="1460436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60436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60436" h="638688">
                    <a:moveTo>
                      <a:pt x="76317" y="0"/>
                    </a:moveTo>
                    <a:lnTo>
                      <a:pt x="1384118" y="0"/>
                    </a:lnTo>
                    <a:cubicBezTo>
                      <a:pt x="1404359" y="0"/>
                      <a:pt x="1423770" y="8041"/>
                      <a:pt x="1438083" y="22353"/>
                    </a:cubicBezTo>
                    <a:cubicBezTo>
                      <a:pt x="1452395" y="36665"/>
                      <a:pt x="1460436" y="56077"/>
                      <a:pt x="1460436" y="76317"/>
                    </a:cubicBezTo>
                    <a:lnTo>
                      <a:pt x="1460436" y="562371"/>
                    </a:lnTo>
                    <a:cubicBezTo>
                      <a:pt x="1460436" y="582612"/>
                      <a:pt x="1452395" y="602023"/>
                      <a:pt x="1438083" y="616335"/>
                    </a:cubicBezTo>
                    <a:cubicBezTo>
                      <a:pt x="1423770" y="630648"/>
                      <a:pt x="1404359" y="638688"/>
                      <a:pt x="1384118" y="638688"/>
                    </a:cubicBezTo>
                    <a:lnTo>
                      <a:pt x="76317" y="638688"/>
                    </a:lnTo>
                    <a:cubicBezTo>
                      <a:pt x="56077" y="638688"/>
                      <a:pt x="36665" y="630648"/>
                      <a:pt x="22353" y="616335"/>
                    </a:cubicBezTo>
                    <a:cubicBezTo>
                      <a:pt x="8041" y="602023"/>
                      <a:pt x="0" y="582612"/>
                      <a:pt x="0" y="562371"/>
                    </a:cubicBezTo>
                    <a:lnTo>
                      <a:pt x="0" y="76317"/>
                    </a:lnTo>
                    <a:cubicBezTo>
                      <a:pt x="0" y="56077"/>
                      <a:pt x="8041" y="36665"/>
                      <a:pt x="22353" y="22353"/>
                    </a:cubicBezTo>
                    <a:cubicBezTo>
                      <a:pt x="36665" y="8041"/>
                      <a:pt x="56077" y="0"/>
                      <a:pt x="76317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460436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2587823"/>
              <a:ext cx="3314679" cy="1946720"/>
              <a:chOff x="0" y="0"/>
              <a:chExt cx="967293" cy="56809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5326183" y="861102"/>
            <a:ext cx="11790242" cy="139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คณะทำงานอุทยานธรณีขอนแก่นและสถานีวิจัยสัตว์ป่าภูหลวงได้ทำการประชุมภาย          ในพื้นที่อุทยานแห่งชาติภูเวียง เรื่องการผลักดันและแก้ปัญหาภายในพื้นที่ภูเวียง </a:t>
            </a:r>
          </a:p>
          <a:p>
            <a:pPr marL="0" lvl="0" indent="0" algn="ctr">
              <a:lnSpc>
                <a:spcPts val="3525"/>
              </a:lnSpc>
            </a:pPr>
            <a:r>
              <a:rPr lang="en-US" sz="25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วันที่ 26 กุมภาพันธ์ 2568</a:t>
            </a:r>
          </a:p>
        </p:txBody>
      </p:sp>
      <p:sp>
        <p:nvSpPr>
          <p:cNvPr id="33" name="Freeform 33"/>
          <p:cNvSpPr/>
          <p:nvPr/>
        </p:nvSpPr>
        <p:spPr>
          <a:xfrm>
            <a:off x="4185595" y="91592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4"/>
                </a:lnTo>
                <a:lnTo>
                  <a:pt x="0" y="1451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37061" y="2520315"/>
            <a:ext cx="4213173" cy="6737985"/>
            <a:chOff x="0" y="0"/>
            <a:chExt cx="652731" cy="10438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3"/>
              <a:stretch>
                <a:fillRect l="-109904" r="-3282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8642453" y="2520315"/>
            <a:ext cx="4213173" cy="6737985"/>
            <a:chOff x="0" y="0"/>
            <a:chExt cx="652731" cy="104389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4"/>
              <a:stretch>
                <a:fillRect l="-85914" r="-27272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13046127" y="2520315"/>
            <a:ext cx="4213173" cy="6737985"/>
            <a:chOff x="0" y="0"/>
            <a:chExt cx="652731" cy="104389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5"/>
              <a:stretch>
                <a:fillRect l="-56593" r="-56593"/>
              </a:stretch>
            </a:blipFill>
          </p:spPr>
        </p:sp>
      </p:grpSp>
      <p:sp>
        <p:nvSpPr>
          <p:cNvPr id="43" name="Freeform 30">
            <a:extLst>
              <a:ext uri="{FF2B5EF4-FFF2-40B4-BE49-F238E27FC236}">
                <a16:creationId xmlns:a16="http://schemas.microsoft.com/office/drawing/2014/main" id="{1BC6E053-DAE1-FA8D-7401-87052DE259F3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31">
            <a:extLst>
              <a:ext uri="{FF2B5EF4-FFF2-40B4-BE49-F238E27FC236}">
                <a16:creationId xmlns:a16="http://schemas.microsoft.com/office/drawing/2014/main" id="{4CB4CE5B-BE0E-98E2-98F0-2500F063EF7E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2">
            <a:extLst>
              <a:ext uri="{FF2B5EF4-FFF2-40B4-BE49-F238E27FC236}">
                <a16:creationId xmlns:a16="http://schemas.microsoft.com/office/drawing/2014/main" id="{A07AD9AE-EA4A-82DF-8CF5-283556D68E97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86"/>
            </a:stretch>
          </a:blipFill>
        </p:spPr>
      </p:sp>
      <p:sp>
        <p:nvSpPr>
          <p:cNvPr id="46" name="TextBox 39">
            <a:extLst>
              <a:ext uri="{FF2B5EF4-FFF2-40B4-BE49-F238E27FC236}">
                <a16:creationId xmlns:a16="http://schemas.microsoft.com/office/drawing/2014/main" id="{D3A49AF6-2722-7BFB-A916-147247FFDBA7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7" name="TextBox 40">
            <a:extLst>
              <a:ext uri="{FF2B5EF4-FFF2-40B4-BE49-F238E27FC236}">
                <a16:creationId xmlns:a16="http://schemas.microsoft.com/office/drawing/2014/main" id="{5C23810E-8654-6A3C-2F79-F19064163B30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8" name="TextBox 41">
            <a:extLst>
              <a:ext uri="{FF2B5EF4-FFF2-40B4-BE49-F238E27FC236}">
                <a16:creationId xmlns:a16="http://schemas.microsoft.com/office/drawing/2014/main" id="{C250FDA5-126F-14EC-D280-532A21702F5E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4933853"/>
              <a:ext cx="4881569" cy="2188630"/>
              <a:chOff x="0" y="0"/>
              <a:chExt cx="1424545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24545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24545" h="638688">
                    <a:moveTo>
                      <a:pt x="78240" y="0"/>
                    </a:moveTo>
                    <a:lnTo>
                      <a:pt x="1346304" y="0"/>
                    </a:lnTo>
                    <a:cubicBezTo>
                      <a:pt x="1389515" y="0"/>
                      <a:pt x="1424545" y="35029"/>
                      <a:pt x="1424545" y="78240"/>
                    </a:cubicBezTo>
                    <a:lnTo>
                      <a:pt x="1424545" y="560448"/>
                    </a:lnTo>
                    <a:cubicBezTo>
                      <a:pt x="1424545" y="603659"/>
                      <a:pt x="1389515" y="638688"/>
                      <a:pt x="1346304" y="638688"/>
                    </a:cubicBezTo>
                    <a:lnTo>
                      <a:pt x="78240" y="638688"/>
                    </a:lnTo>
                    <a:cubicBezTo>
                      <a:pt x="57490" y="638688"/>
                      <a:pt x="37589" y="630445"/>
                      <a:pt x="22916" y="615772"/>
                    </a:cubicBezTo>
                    <a:cubicBezTo>
                      <a:pt x="8243" y="601099"/>
                      <a:pt x="0" y="581199"/>
                      <a:pt x="0" y="560448"/>
                    </a:cubicBezTo>
                    <a:lnTo>
                      <a:pt x="0" y="78240"/>
                    </a:lnTo>
                    <a:cubicBezTo>
                      <a:pt x="0" y="35029"/>
                      <a:pt x="35029" y="0"/>
                      <a:pt x="78240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424545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07003" y="5054808"/>
              <a:ext cx="3314679" cy="1946720"/>
              <a:chOff x="0" y="0"/>
              <a:chExt cx="967293" cy="568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2" name="Freeform 32"/>
          <p:cNvSpPr/>
          <p:nvPr/>
        </p:nvSpPr>
        <p:spPr>
          <a:xfrm>
            <a:off x="4180769" y="958369"/>
            <a:ext cx="1305433" cy="1305433"/>
          </a:xfrm>
          <a:custGeom>
            <a:avLst/>
            <a:gdLst/>
            <a:ahLst/>
            <a:cxnLst/>
            <a:rect l="l" t="t" r="r" b="b"/>
            <a:pathLst>
              <a:path w="1305433" h="1305433">
                <a:moveTo>
                  <a:pt x="0" y="0"/>
                </a:moveTo>
                <a:lnTo>
                  <a:pt x="1305433" y="0"/>
                </a:lnTo>
                <a:lnTo>
                  <a:pt x="1305433" y="1305433"/>
                </a:lnTo>
                <a:lnTo>
                  <a:pt x="0" y="1305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02541" y="7348469"/>
            <a:ext cx="2020915" cy="2020915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4180769" y="1955044"/>
            <a:ext cx="13078531" cy="4923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5"/>
              </a:lnSpc>
            </a:pP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โครงการแข่งขันฟุตบอล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อบจ.ขอนแก่น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มะลิวัลย์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คัพ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</a:p>
          <a:p>
            <a:pPr algn="ctr">
              <a:lnSpc>
                <a:spcPts val="7865"/>
              </a:lnSpc>
            </a:pP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ประจำปีงบประมาณ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พ.ศ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. 2568 </a:t>
            </a:r>
          </a:p>
          <a:p>
            <a:pPr algn="ctr">
              <a:lnSpc>
                <a:spcPts val="7865"/>
              </a:lnSpc>
            </a:pP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ระหว่างวันที่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18 </a:t>
            </a: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มกราคม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2568 </a:t>
            </a: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ถึงวันที่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9 </a:t>
            </a: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กุมภาพันธ์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2568</a:t>
            </a:r>
          </a:p>
          <a:p>
            <a:pPr algn="l">
              <a:lnSpc>
                <a:spcPts val="7865"/>
              </a:lnSpc>
            </a:pP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ณ </a:t>
            </a: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สนามเทศบาลตำบลดอนโมง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อำเภอหนองเรือ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จังหวัดขอนแก่น</a:t>
            </a: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</a:p>
          <a:p>
            <a:pPr algn="l">
              <a:lnSpc>
                <a:spcPts val="7865"/>
              </a:lnSpc>
            </a:pPr>
            <a:r>
              <a:rPr lang="en-US" sz="37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         </a:t>
            </a:r>
            <a:r>
              <a:rPr lang="en-US" sz="37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และสนามกีฬาองค์การบริหารส่วนจังหวัดขอนแก่น</a:t>
            </a:r>
            <a:endParaRPr lang="en-US" sz="37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272900" y="1149439"/>
            <a:ext cx="4186248" cy="85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0"/>
              </a:lnSpc>
              <a:spcBef>
                <a:spcPct val="0"/>
              </a:spcBef>
            </a:pPr>
            <a:r>
              <a:rPr lang="en-US" sz="52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ฝ่ายการกีฬา</a:t>
            </a:r>
          </a:p>
        </p:txBody>
      </p:sp>
      <p:sp>
        <p:nvSpPr>
          <p:cNvPr id="39" name="Freeform 30">
            <a:extLst>
              <a:ext uri="{FF2B5EF4-FFF2-40B4-BE49-F238E27FC236}">
                <a16:creationId xmlns:a16="http://schemas.microsoft.com/office/drawing/2014/main" id="{C8BE9B4F-E773-1977-176E-C3C8873D2CDC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31">
            <a:extLst>
              <a:ext uri="{FF2B5EF4-FFF2-40B4-BE49-F238E27FC236}">
                <a16:creationId xmlns:a16="http://schemas.microsoft.com/office/drawing/2014/main" id="{B4276428-22C5-99D4-3641-885860536093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32">
            <a:extLst>
              <a:ext uri="{FF2B5EF4-FFF2-40B4-BE49-F238E27FC236}">
                <a16:creationId xmlns:a16="http://schemas.microsoft.com/office/drawing/2014/main" id="{F7B3A099-028D-E810-E7C1-36CB62833697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986"/>
            </a:stretch>
          </a:blipFill>
        </p:spPr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195D1502-FCFF-38C6-0407-6DE852915983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3" name="TextBox 40">
            <a:extLst>
              <a:ext uri="{FF2B5EF4-FFF2-40B4-BE49-F238E27FC236}">
                <a16:creationId xmlns:a16="http://schemas.microsoft.com/office/drawing/2014/main" id="{7212BCF3-9EC7-A3DA-C79F-634C42733C65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4" name="TextBox 41">
            <a:extLst>
              <a:ext uri="{FF2B5EF4-FFF2-40B4-BE49-F238E27FC236}">
                <a16:creationId xmlns:a16="http://schemas.microsoft.com/office/drawing/2014/main" id="{A1991849-80FB-0A0A-0E1C-E08F857A8E92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4933853"/>
              <a:ext cx="4881569" cy="2188630"/>
              <a:chOff x="0" y="0"/>
              <a:chExt cx="1424545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24545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24545" h="638688">
                    <a:moveTo>
                      <a:pt x="78240" y="0"/>
                    </a:moveTo>
                    <a:lnTo>
                      <a:pt x="1346304" y="0"/>
                    </a:lnTo>
                    <a:cubicBezTo>
                      <a:pt x="1389515" y="0"/>
                      <a:pt x="1424545" y="35029"/>
                      <a:pt x="1424545" y="78240"/>
                    </a:cubicBezTo>
                    <a:lnTo>
                      <a:pt x="1424545" y="560448"/>
                    </a:lnTo>
                    <a:cubicBezTo>
                      <a:pt x="1424545" y="603659"/>
                      <a:pt x="1389515" y="638688"/>
                      <a:pt x="1346304" y="638688"/>
                    </a:cubicBezTo>
                    <a:lnTo>
                      <a:pt x="78240" y="638688"/>
                    </a:lnTo>
                    <a:cubicBezTo>
                      <a:pt x="57490" y="638688"/>
                      <a:pt x="37589" y="630445"/>
                      <a:pt x="22916" y="615772"/>
                    </a:cubicBezTo>
                    <a:cubicBezTo>
                      <a:pt x="8243" y="601099"/>
                      <a:pt x="0" y="581199"/>
                      <a:pt x="0" y="560448"/>
                    </a:cubicBezTo>
                    <a:lnTo>
                      <a:pt x="0" y="78240"/>
                    </a:lnTo>
                    <a:cubicBezTo>
                      <a:pt x="0" y="35029"/>
                      <a:pt x="35029" y="0"/>
                      <a:pt x="78240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424545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07003" y="5054808"/>
              <a:ext cx="3314679" cy="1946720"/>
              <a:chOff x="0" y="0"/>
              <a:chExt cx="967293" cy="568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2" name="Freeform 32"/>
          <p:cNvSpPr/>
          <p:nvPr/>
        </p:nvSpPr>
        <p:spPr>
          <a:xfrm>
            <a:off x="4180769" y="958369"/>
            <a:ext cx="1305433" cy="1305433"/>
          </a:xfrm>
          <a:custGeom>
            <a:avLst/>
            <a:gdLst/>
            <a:ahLst/>
            <a:cxnLst/>
            <a:rect l="l" t="t" r="r" b="b"/>
            <a:pathLst>
              <a:path w="1305433" h="1305433">
                <a:moveTo>
                  <a:pt x="0" y="0"/>
                </a:moveTo>
                <a:lnTo>
                  <a:pt x="1305433" y="0"/>
                </a:lnTo>
                <a:lnTo>
                  <a:pt x="1305433" y="1305433"/>
                </a:lnTo>
                <a:lnTo>
                  <a:pt x="0" y="1305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4180769" y="2472481"/>
            <a:ext cx="6336603" cy="6785819"/>
            <a:chOff x="0" y="0"/>
            <a:chExt cx="758993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58993" cy="812800"/>
            </a:xfrm>
            <a:custGeom>
              <a:avLst/>
              <a:gdLst/>
              <a:ahLst/>
              <a:cxnLst/>
              <a:rect l="l" t="t" r="r" b="b"/>
              <a:pathLst>
                <a:path w="758993" h="812800">
                  <a:moveTo>
                    <a:pt x="36653" y="0"/>
                  </a:moveTo>
                  <a:lnTo>
                    <a:pt x="722340" y="0"/>
                  </a:lnTo>
                  <a:cubicBezTo>
                    <a:pt x="742583" y="0"/>
                    <a:pt x="758993" y="16410"/>
                    <a:pt x="758993" y="36653"/>
                  </a:cubicBezTo>
                  <a:lnTo>
                    <a:pt x="758993" y="776147"/>
                  </a:lnTo>
                  <a:cubicBezTo>
                    <a:pt x="758993" y="796390"/>
                    <a:pt x="742583" y="812800"/>
                    <a:pt x="722340" y="812800"/>
                  </a:cubicBezTo>
                  <a:lnTo>
                    <a:pt x="36653" y="812800"/>
                  </a:lnTo>
                  <a:cubicBezTo>
                    <a:pt x="16410" y="812800"/>
                    <a:pt x="0" y="796390"/>
                    <a:pt x="0" y="776147"/>
                  </a:cubicBezTo>
                  <a:lnTo>
                    <a:pt x="0" y="36653"/>
                  </a:lnTo>
                  <a:cubicBezTo>
                    <a:pt x="0" y="16410"/>
                    <a:pt x="16410" y="0"/>
                    <a:pt x="36653" y="0"/>
                  </a:cubicBezTo>
                  <a:close/>
                </a:path>
              </a:pathLst>
            </a:custGeom>
            <a:blipFill>
              <a:blip r:embed="rId3"/>
              <a:stretch>
                <a:fillRect l="-30316" r="-30316"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10741980" y="2472481"/>
            <a:ext cx="6561211" cy="6785819"/>
            <a:chOff x="0" y="0"/>
            <a:chExt cx="785897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85897" cy="812800"/>
            </a:xfrm>
            <a:custGeom>
              <a:avLst/>
              <a:gdLst/>
              <a:ahLst/>
              <a:cxnLst/>
              <a:rect l="l" t="t" r="r" b="b"/>
              <a:pathLst>
                <a:path w="785897" h="812800">
                  <a:moveTo>
                    <a:pt x="35399" y="0"/>
                  </a:moveTo>
                  <a:lnTo>
                    <a:pt x="750498" y="0"/>
                  </a:lnTo>
                  <a:cubicBezTo>
                    <a:pt x="759886" y="0"/>
                    <a:pt x="768890" y="3729"/>
                    <a:pt x="775529" y="10368"/>
                  </a:cubicBezTo>
                  <a:cubicBezTo>
                    <a:pt x="782167" y="17007"/>
                    <a:pt x="785897" y="26010"/>
                    <a:pt x="785897" y="35399"/>
                  </a:cubicBezTo>
                  <a:lnTo>
                    <a:pt x="785897" y="777401"/>
                  </a:lnTo>
                  <a:cubicBezTo>
                    <a:pt x="785897" y="786790"/>
                    <a:pt x="782167" y="795793"/>
                    <a:pt x="775529" y="802432"/>
                  </a:cubicBezTo>
                  <a:cubicBezTo>
                    <a:pt x="768890" y="809071"/>
                    <a:pt x="759886" y="812800"/>
                    <a:pt x="750498" y="812800"/>
                  </a:cubicBezTo>
                  <a:lnTo>
                    <a:pt x="35399" y="812800"/>
                  </a:lnTo>
                  <a:cubicBezTo>
                    <a:pt x="26010" y="812800"/>
                    <a:pt x="17007" y="809071"/>
                    <a:pt x="10368" y="802432"/>
                  </a:cubicBezTo>
                  <a:cubicBezTo>
                    <a:pt x="3729" y="795793"/>
                    <a:pt x="0" y="786790"/>
                    <a:pt x="0" y="777401"/>
                  </a:cubicBezTo>
                  <a:lnTo>
                    <a:pt x="0" y="35399"/>
                  </a:lnTo>
                  <a:cubicBezTo>
                    <a:pt x="0" y="26010"/>
                    <a:pt x="3729" y="17007"/>
                    <a:pt x="10368" y="10368"/>
                  </a:cubicBezTo>
                  <a:cubicBezTo>
                    <a:pt x="17007" y="3729"/>
                    <a:pt x="26010" y="0"/>
                    <a:pt x="35399" y="0"/>
                  </a:cubicBezTo>
                  <a:close/>
                </a:path>
              </a:pathLst>
            </a:custGeom>
            <a:blipFill>
              <a:blip r:embed="rId4"/>
              <a:stretch>
                <a:fillRect l="-18933" r="-18933"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5486202" y="1149439"/>
            <a:ext cx="4725307" cy="85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0"/>
              </a:lnSpc>
              <a:spcBef>
                <a:spcPct val="0"/>
              </a:spcBef>
            </a:pPr>
            <a:r>
              <a:rPr lang="en-US" sz="52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ภาพการแข่งขัน</a:t>
            </a:r>
          </a:p>
        </p:txBody>
      </p:sp>
      <p:sp>
        <p:nvSpPr>
          <p:cNvPr id="41" name="Freeform 30">
            <a:extLst>
              <a:ext uri="{FF2B5EF4-FFF2-40B4-BE49-F238E27FC236}">
                <a16:creationId xmlns:a16="http://schemas.microsoft.com/office/drawing/2014/main" id="{8AF9553E-EFFD-9614-122D-702EE6F88F3D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31">
            <a:extLst>
              <a:ext uri="{FF2B5EF4-FFF2-40B4-BE49-F238E27FC236}">
                <a16:creationId xmlns:a16="http://schemas.microsoft.com/office/drawing/2014/main" id="{BB4C94FE-C702-937D-FAEF-2FDBDA252324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2">
            <a:extLst>
              <a:ext uri="{FF2B5EF4-FFF2-40B4-BE49-F238E27FC236}">
                <a16:creationId xmlns:a16="http://schemas.microsoft.com/office/drawing/2014/main" id="{855FDA89-F5A0-8408-CD2C-F8E38C4A33CE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986"/>
            </a:stretch>
          </a:blipFill>
        </p:spPr>
      </p:sp>
      <p:sp>
        <p:nvSpPr>
          <p:cNvPr id="44" name="TextBox 39">
            <a:extLst>
              <a:ext uri="{FF2B5EF4-FFF2-40B4-BE49-F238E27FC236}">
                <a16:creationId xmlns:a16="http://schemas.microsoft.com/office/drawing/2014/main" id="{ECFBFF43-757E-A9A4-427C-CBBB702E949E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5" name="TextBox 40">
            <a:extLst>
              <a:ext uri="{FF2B5EF4-FFF2-40B4-BE49-F238E27FC236}">
                <a16:creationId xmlns:a16="http://schemas.microsoft.com/office/drawing/2014/main" id="{36247577-4549-1737-AE1E-0D814A0BF1AE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6" name="TextBox 41">
            <a:extLst>
              <a:ext uri="{FF2B5EF4-FFF2-40B4-BE49-F238E27FC236}">
                <a16:creationId xmlns:a16="http://schemas.microsoft.com/office/drawing/2014/main" id="{44D1A290-5399-AFE4-A89C-9FFCB62755FF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4933853"/>
              <a:ext cx="4881569" cy="2188630"/>
              <a:chOff x="0" y="0"/>
              <a:chExt cx="1424545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24545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24545" h="638688">
                    <a:moveTo>
                      <a:pt x="78240" y="0"/>
                    </a:moveTo>
                    <a:lnTo>
                      <a:pt x="1346304" y="0"/>
                    </a:lnTo>
                    <a:cubicBezTo>
                      <a:pt x="1389515" y="0"/>
                      <a:pt x="1424545" y="35029"/>
                      <a:pt x="1424545" y="78240"/>
                    </a:cubicBezTo>
                    <a:lnTo>
                      <a:pt x="1424545" y="560448"/>
                    </a:lnTo>
                    <a:cubicBezTo>
                      <a:pt x="1424545" y="603659"/>
                      <a:pt x="1389515" y="638688"/>
                      <a:pt x="1346304" y="638688"/>
                    </a:cubicBezTo>
                    <a:lnTo>
                      <a:pt x="78240" y="638688"/>
                    </a:lnTo>
                    <a:cubicBezTo>
                      <a:pt x="57490" y="638688"/>
                      <a:pt x="37589" y="630445"/>
                      <a:pt x="22916" y="615772"/>
                    </a:cubicBezTo>
                    <a:cubicBezTo>
                      <a:pt x="8243" y="601099"/>
                      <a:pt x="0" y="581199"/>
                      <a:pt x="0" y="560448"/>
                    </a:cubicBezTo>
                    <a:lnTo>
                      <a:pt x="0" y="78240"/>
                    </a:lnTo>
                    <a:cubicBezTo>
                      <a:pt x="0" y="35029"/>
                      <a:pt x="35029" y="0"/>
                      <a:pt x="78240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1424545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07003" y="5054808"/>
              <a:ext cx="3314679" cy="1946720"/>
              <a:chOff x="0" y="0"/>
              <a:chExt cx="967293" cy="568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2" name="Freeform 32"/>
          <p:cNvSpPr/>
          <p:nvPr/>
        </p:nvSpPr>
        <p:spPr>
          <a:xfrm>
            <a:off x="4180769" y="958369"/>
            <a:ext cx="1305433" cy="1305433"/>
          </a:xfrm>
          <a:custGeom>
            <a:avLst/>
            <a:gdLst/>
            <a:ahLst/>
            <a:cxnLst/>
            <a:rect l="l" t="t" r="r" b="b"/>
            <a:pathLst>
              <a:path w="1305433" h="1305433">
                <a:moveTo>
                  <a:pt x="0" y="0"/>
                </a:moveTo>
                <a:lnTo>
                  <a:pt x="1305433" y="0"/>
                </a:lnTo>
                <a:lnTo>
                  <a:pt x="1305433" y="1305433"/>
                </a:lnTo>
                <a:lnTo>
                  <a:pt x="0" y="1305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4180769" y="2472481"/>
            <a:ext cx="6336603" cy="6785819"/>
            <a:chOff x="0" y="0"/>
            <a:chExt cx="758993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58993" cy="812800"/>
            </a:xfrm>
            <a:custGeom>
              <a:avLst/>
              <a:gdLst/>
              <a:ahLst/>
              <a:cxnLst/>
              <a:rect l="l" t="t" r="r" b="b"/>
              <a:pathLst>
                <a:path w="758993" h="812800">
                  <a:moveTo>
                    <a:pt x="36653" y="0"/>
                  </a:moveTo>
                  <a:lnTo>
                    <a:pt x="722340" y="0"/>
                  </a:lnTo>
                  <a:cubicBezTo>
                    <a:pt x="742583" y="0"/>
                    <a:pt x="758993" y="16410"/>
                    <a:pt x="758993" y="36653"/>
                  </a:cubicBezTo>
                  <a:lnTo>
                    <a:pt x="758993" y="776147"/>
                  </a:lnTo>
                  <a:cubicBezTo>
                    <a:pt x="758993" y="796390"/>
                    <a:pt x="742583" y="812800"/>
                    <a:pt x="722340" y="812800"/>
                  </a:cubicBezTo>
                  <a:lnTo>
                    <a:pt x="36653" y="812800"/>
                  </a:lnTo>
                  <a:cubicBezTo>
                    <a:pt x="16410" y="812800"/>
                    <a:pt x="0" y="796390"/>
                    <a:pt x="0" y="776147"/>
                  </a:cubicBezTo>
                  <a:lnTo>
                    <a:pt x="0" y="36653"/>
                  </a:lnTo>
                  <a:cubicBezTo>
                    <a:pt x="0" y="16410"/>
                    <a:pt x="16410" y="0"/>
                    <a:pt x="36653" y="0"/>
                  </a:cubicBezTo>
                  <a:close/>
                </a:path>
              </a:pathLst>
            </a:custGeom>
            <a:blipFill>
              <a:blip r:embed="rId3"/>
              <a:stretch>
                <a:fillRect l="-30316" r="-30316"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10741980" y="2472481"/>
            <a:ext cx="6561211" cy="6785819"/>
            <a:chOff x="0" y="0"/>
            <a:chExt cx="785897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85897" cy="812800"/>
            </a:xfrm>
            <a:custGeom>
              <a:avLst/>
              <a:gdLst/>
              <a:ahLst/>
              <a:cxnLst/>
              <a:rect l="l" t="t" r="r" b="b"/>
              <a:pathLst>
                <a:path w="785897" h="812800">
                  <a:moveTo>
                    <a:pt x="35399" y="0"/>
                  </a:moveTo>
                  <a:lnTo>
                    <a:pt x="750498" y="0"/>
                  </a:lnTo>
                  <a:cubicBezTo>
                    <a:pt x="759886" y="0"/>
                    <a:pt x="768890" y="3729"/>
                    <a:pt x="775529" y="10368"/>
                  </a:cubicBezTo>
                  <a:cubicBezTo>
                    <a:pt x="782167" y="17007"/>
                    <a:pt x="785897" y="26010"/>
                    <a:pt x="785897" y="35399"/>
                  </a:cubicBezTo>
                  <a:lnTo>
                    <a:pt x="785897" y="777401"/>
                  </a:lnTo>
                  <a:cubicBezTo>
                    <a:pt x="785897" y="786790"/>
                    <a:pt x="782167" y="795793"/>
                    <a:pt x="775529" y="802432"/>
                  </a:cubicBezTo>
                  <a:cubicBezTo>
                    <a:pt x="768890" y="809071"/>
                    <a:pt x="759886" y="812800"/>
                    <a:pt x="750498" y="812800"/>
                  </a:cubicBezTo>
                  <a:lnTo>
                    <a:pt x="35399" y="812800"/>
                  </a:lnTo>
                  <a:cubicBezTo>
                    <a:pt x="26010" y="812800"/>
                    <a:pt x="17007" y="809071"/>
                    <a:pt x="10368" y="802432"/>
                  </a:cubicBezTo>
                  <a:cubicBezTo>
                    <a:pt x="3729" y="795793"/>
                    <a:pt x="0" y="786790"/>
                    <a:pt x="0" y="777401"/>
                  </a:cubicBezTo>
                  <a:lnTo>
                    <a:pt x="0" y="35399"/>
                  </a:lnTo>
                  <a:cubicBezTo>
                    <a:pt x="0" y="26010"/>
                    <a:pt x="3729" y="17007"/>
                    <a:pt x="10368" y="10368"/>
                  </a:cubicBezTo>
                  <a:cubicBezTo>
                    <a:pt x="17007" y="3729"/>
                    <a:pt x="26010" y="0"/>
                    <a:pt x="35399" y="0"/>
                  </a:cubicBezTo>
                  <a:close/>
                </a:path>
              </a:pathLst>
            </a:custGeom>
            <a:blipFill>
              <a:blip r:embed="rId4"/>
              <a:stretch>
                <a:fillRect l="-27567" r="-27567"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5486202" y="1149439"/>
            <a:ext cx="4725307" cy="85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0"/>
              </a:lnSpc>
              <a:spcBef>
                <a:spcPct val="0"/>
              </a:spcBef>
            </a:pPr>
            <a:r>
              <a:rPr lang="en-US" sz="52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ภาพการแข่งขัน</a:t>
            </a:r>
          </a:p>
        </p:txBody>
      </p:sp>
      <p:sp>
        <p:nvSpPr>
          <p:cNvPr id="41" name="Freeform 30">
            <a:extLst>
              <a:ext uri="{FF2B5EF4-FFF2-40B4-BE49-F238E27FC236}">
                <a16:creationId xmlns:a16="http://schemas.microsoft.com/office/drawing/2014/main" id="{E498836E-DAC6-A05E-C8FC-809FC07147B9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31">
            <a:extLst>
              <a:ext uri="{FF2B5EF4-FFF2-40B4-BE49-F238E27FC236}">
                <a16:creationId xmlns:a16="http://schemas.microsoft.com/office/drawing/2014/main" id="{108207A5-3C75-53DB-C641-41D72BFF2C4C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2">
            <a:extLst>
              <a:ext uri="{FF2B5EF4-FFF2-40B4-BE49-F238E27FC236}">
                <a16:creationId xmlns:a16="http://schemas.microsoft.com/office/drawing/2014/main" id="{D0C603B0-D2A4-CD44-4A8A-F225794F613E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986"/>
            </a:stretch>
          </a:blipFill>
        </p:spPr>
      </p:sp>
      <p:sp>
        <p:nvSpPr>
          <p:cNvPr id="44" name="TextBox 39">
            <a:extLst>
              <a:ext uri="{FF2B5EF4-FFF2-40B4-BE49-F238E27FC236}">
                <a16:creationId xmlns:a16="http://schemas.microsoft.com/office/drawing/2014/main" id="{0A70BC6F-D617-A9F7-45A0-153714F65998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5" name="TextBox 40">
            <a:extLst>
              <a:ext uri="{FF2B5EF4-FFF2-40B4-BE49-F238E27FC236}">
                <a16:creationId xmlns:a16="http://schemas.microsoft.com/office/drawing/2014/main" id="{5A4D02E1-B647-B5EF-3069-4519C5FCB8CF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6" name="TextBox 41">
            <a:extLst>
              <a:ext uri="{FF2B5EF4-FFF2-40B4-BE49-F238E27FC236}">
                <a16:creationId xmlns:a16="http://schemas.microsoft.com/office/drawing/2014/main" id="{425762BB-99E6-C3B6-1A51-FF0103BC2190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315241" cy="3202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5241" cy="3202094"/>
            </a:xfrm>
            <a:custGeom>
              <a:avLst/>
              <a:gdLst/>
              <a:ahLst/>
              <a:cxnLst/>
              <a:rect l="l" t="t" r="r" b="b"/>
              <a:pathLst>
                <a:path w="6315241" h="3202094">
                  <a:moveTo>
                    <a:pt x="17649" y="0"/>
                  </a:moveTo>
                  <a:lnTo>
                    <a:pt x="6297592" y="0"/>
                  </a:lnTo>
                  <a:cubicBezTo>
                    <a:pt x="6302273" y="0"/>
                    <a:pt x="6306762" y="1859"/>
                    <a:pt x="6310072" y="5169"/>
                  </a:cubicBezTo>
                  <a:cubicBezTo>
                    <a:pt x="6313382" y="8479"/>
                    <a:pt x="6315241" y="12968"/>
                    <a:pt x="6315241" y="17649"/>
                  </a:cubicBezTo>
                  <a:lnTo>
                    <a:pt x="6315241" y="3184445"/>
                  </a:lnTo>
                  <a:cubicBezTo>
                    <a:pt x="6315241" y="3194192"/>
                    <a:pt x="6307340" y="3202094"/>
                    <a:pt x="6297592" y="3202094"/>
                  </a:cubicBezTo>
                  <a:lnTo>
                    <a:pt x="17649" y="3202094"/>
                  </a:lnTo>
                  <a:cubicBezTo>
                    <a:pt x="12968" y="3202094"/>
                    <a:pt x="8479" y="3200235"/>
                    <a:pt x="5169" y="3196925"/>
                  </a:cubicBezTo>
                  <a:cubicBezTo>
                    <a:pt x="1859" y="3193615"/>
                    <a:pt x="0" y="3189126"/>
                    <a:pt x="0" y="3184445"/>
                  </a:cubicBezTo>
                  <a:lnTo>
                    <a:pt x="0" y="17649"/>
                  </a:lnTo>
                  <a:cubicBezTo>
                    <a:pt x="0" y="12968"/>
                    <a:pt x="1859" y="8479"/>
                    <a:pt x="5169" y="5169"/>
                  </a:cubicBezTo>
                  <a:cubicBezTo>
                    <a:pt x="8479" y="1859"/>
                    <a:pt x="12968" y="0"/>
                    <a:pt x="17649" y="0"/>
                  </a:cubicBezTo>
                  <a:close/>
                </a:path>
              </a:pathLst>
            </a:custGeom>
            <a:solidFill>
              <a:srgbClr val="BCBEFA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315241" cy="32306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0619" y="1361887"/>
            <a:ext cx="7767550" cy="7563225"/>
            <a:chOff x="0" y="0"/>
            <a:chExt cx="3022313" cy="29428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22313" cy="2942811"/>
            </a:xfrm>
            <a:custGeom>
              <a:avLst/>
              <a:gdLst/>
              <a:ahLst/>
              <a:cxnLst/>
              <a:rect l="l" t="t" r="r" b="b"/>
              <a:pathLst>
                <a:path w="3022313" h="2942811">
                  <a:moveTo>
                    <a:pt x="29901" y="0"/>
                  </a:moveTo>
                  <a:lnTo>
                    <a:pt x="2992412" y="0"/>
                  </a:lnTo>
                  <a:cubicBezTo>
                    <a:pt x="3000342" y="0"/>
                    <a:pt x="3007947" y="3150"/>
                    <a:pt x="3013555" y="8758"/>
                  </a:cubicBezTo>
                  <a:cubicBezTo>
                    <a:pt x="3019163" y="14365"/>
                    <a:pt x="3022313" y="21971"/>
                    <a:pt x="3022313" y="29901"/>
                  </a:cubicBezTo>
                  <a:lnTo>
                    <a:pt x="3022313" y="2912910"/>
                  </a:lnTo>
                  <a:cubicBezTo>
                    <a:pt x="3022313" y="2920841"/>
                    <a:pt x="3019163" y="2928446"/>
                    <a:pt x="3013555" y="2934053"/>
                  </a:cubicBezTo>
                  <a:cubicBezTo>
                    <a:pt x="3007947" y="2939661"/>
                    <a:pt x="3000342" y="2942811"/>
                    <a:pt x="2992412" y="2942811"/>
                  </a:cubicBezTo>
                  <a:lnTo>
                    <a:pt x="29901" y="2942811"/>
                  </a:lnTo>
                  <a:cubicBezTo>
                    <a:pt x="21971" y="2942811"/>
                    <a:pt x="14365" y="2939661"/>
                    <a:pt x="8758" y="2934053"/>
                  </a:cubicBezTo>
                  <a:cubicBezTo>
                    <a:pt x="3150" y="2928446"/>
                    <a:pt x="0" y="2920841"/>
                    <a:pt x="0" y="2912910"/>
                  </a:cubicBezTo>
                  <a:lnTo>
                    <a:pt x="0" y="29901"/>
                  </a:lnTo>
                  <a:cubicBezTo>
                    <a:pt x="0" y="21971"/>
                    <a:pt x="3150" y="14365"/>
                    <a:pt x="8758" y="8758"/>
                  </a:cubicBezTo>
                  <a:cubicBezTo>
                    <a:pt x="14365" y="3150"/>
                    <a:pt x="21971" y="0"/>
                    <a:pt x="29901" y="0"/>
                  </a:cubicBezTo>
                  <a:close/>
                </a:path>
              </a:pathLst>
            </a:custGeom>
            <a:solidFill>
              <a:srgbClr val="FBD86A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022313" cy="297138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98504" y="1361887"/>
            <a:ext cx="7438878" cy="7563225"/>
            <a:chOff x="0" y="0"/>
            <a:chExt cx="2894428" cy="29428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94428" cy="2942811"/>
            </a:xfrm>
            <a:custGeom>
              <a:avLst/>
              <a:gdLst/>
              <a:ahLst/>
              <a:cxnLst/>
              <a:rect l="l" t="t" r="r" b="b"/>
              <a:pathLst>
                <a:path w="2894428" h="2942811">
                  <a:moveTo>
                    <a:pt x="31222" y="0"/>
                  </a:moveTo>
                  <a:lnTo>
                    <a:pt x="2863206" y="0"/>
                  </a:lnTo>
                  <a:cubicBezTo>
                    <a:pt x="2871487" y="0"/>
                    <a:pt x="2879428" y="3289"/>
                    <a:pt x="2885283" y="9145"/>
                  </a:cubicBezTo>
                  <a:cubicBezTo>
                    <a:pt x="2891139" y="15000"/>
                    <a:pt x="2894428" y="22942"/>
                    <a:pt x="2894428" y="31222"/>
                  </a:cubicBezTo>
                  <a:lnTo>
                    <a:pt x="2894428" y="2911589"/>
                  </a:lnTo>
                  <a:cubicBezTo>
                    <a:pt x="2894428" y="2919870"/>
                    <a:pt x="2891139" y="2927811"/>
                    <a:pt x="2885283" y="2933666"/>
                  </a:cubicBezTo>
                  <a:cubicBezTo>
                    <a:pt x="2879428" y="2939522"/>
                    <a:pt x="2871487" y="2942811"/>
                    <a:pt x="2863206" y="2942811"/>
                  </a:cubicBezTo>
                  <a:lnTo>
                    <a:pt x="31222" y="2942811"/>
                  </a:lnTo>
                  <a:cubicBezTo>
                    <a:pt x="22942" y="2942811"/>
                    <a:pt x="15000" y="2939522"/>
                    <a:pt x="9145" y="2933666"/>
                  </a:cubicBezTo>
                  <a:cubicBezTo>
                    <a:pt x="3289" y="2927811"/>
                    <a:pt x="0" y="2919870"/>
                    <a:pt x="0" y="2911589"/>
                  </a:cubicBezTo>
                  <a:lnTo>
                    <a:pt x="0" y="31222"/>
                  </a:lnTo>
                  <a:cubicBezTo>
                    <a:pt x="0" y="22942"/>
                    <a:pt x="3289" y="15000"/>
                    <a:pt x="9145" y="9145"/>
                  </a:cubicBezTo>
                  <a:cubicBezTo>
                    <a:pt x="15000" y="3289"/>
                    <a:pt x="22942" y="0"/>
                    <a:pt x="31222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lg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894428" cy="297138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853166" y="2447143"/>
            <a:ext cx="6729552" cy="5694884"/>
          </a:xfrm>
          <a:custGeom>
            <a:avLst/>
            <a:gdLst/>
            <a:ahLst/>
            <a:cxnLst/>
            <a:rect l="l" t="t" r="r" b="b"/>
            <a:pathLst>
              <a:path w="6729552" h="5694884">
                <a:moveTo>
                  <a:pt x="0" y="0"/>
                </a:moveTo>
                <a:lnTo>
                  <a:pt x="6729553" y="0"/>
                </a:lnTo>
                <a:lnTo>
                  <a:pt x="6729553" y="5694884"/>
                </a:lnTo>
                <a:lnTo>
                  <a:pt x="0" y="5694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8954" y="1984088"/>
            <a:ext cx="7330880" cy="6157939"/>
          </a:xfrm>
          <a:custGeom>
            <a:avLst/>
            <a:gdLst/>
            <a:ahLst/>
            <a:cxnLst/>
            <a:rect l="l" t="t" r="r" b="b"/>
            <a:pathLst>
              <a:path w="7330880" h="6157939">
                <a:moveTo>
                  <a:pt x="0" y="0"/>
                </a:moveTo>
                <a:lnTo>
                  <a:pt x="7330880" y="0"/>
                </a:lnTo>
                <a:lnTo>
                  <a:pt x="7330880" y="6157939"/>
                </a:lnTo>
                <a:lnTo>
                  <a:pt x="0" y="6157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6345" y="-437893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0" y="0"/>
                </a:lnTo>
                <a:lnTo>
                  <a:pt x="19070200" y="10724893"/>
                </a:lnTo>
                <a:lnTo>
                  <a:pt x="0" y="10724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0" name="Freeform 30"/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266502" y="2901213"/>
            <a:ext cx="1032453" cy="108368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986"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3838167" y="3083667"/>
            <a:ext cx="13421133" cy="4687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5" lvl="1" indent="-323852" algn="l">
              <a:lnSpc>
                <a:spcPts val="5880"/>
              </a:lnSpc>
              <a:buFont typeface="Arial"/>
              <a:buChar char="•"/>
            </a:pPr>
            <a:r>
              <a:rPr lang="en-US" sz="3000" spc="-90" dirty="0" err="1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ค่าธรรมเนียมการใช้สนาม</a:t>
            </a:r>
            <a:r>
              <a:rPr lang="en-US" sz="3000" spc="-90" dirty="0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                                            </a:t>
            </a:r>
            <a:r>
              <a:rPr lang="en-US" sz="3000" spc="-90" dirty="0" err="1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เป็นจำนวนเงิน</a:t>
            </a:r>
            <a:r>
              <a:rPr lang="en-US" sz="3000" spc="-90" dirty="0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28,000 </a:t>
            </a:r>
            <a:r>
              <a:rPr lang="en-US" sz="3000" spc="-90" dirty="0" err="1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บาท</a:t>
            </a:r>
            <a:endParaRPr lang="en-US" sz="3000" spc="-90" dirty="0">
              <a:solidFill>
                <a:srgbClr val="19274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marL="647705" lvl="1" indent="-323852" algn="l">
              <a:lnSpc>
                <a:spcPts val="5880"/>
              </a:lnSpc>
              <a:buFont typeface="Arial"/>
              <a:buChar char="•"/>
            </a:pPr>
            <a:r>
              <a:rPr lang="en-US" sz="3000" spc="-90" dirty="0" err="1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ค่าชมรมกีฬาซุ้มจำหน่ายสินค้าและค่าการใช้กระแสไฟฟ้า</a:t>
            </a:r>
            <a:r>
              <a:rPr lang="en-US" sz="3000" spc="-90" dirty="0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 </a:t>
            </a:r>
            <a:r>
              <a:rPr lang="en-US" sz="3000" spc="-90" dirty="0" err="1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เป็นจำนวนเงิน</a:t>
            </a:r>
            <a:r>
              <a:rPr lang="en-US" sz="3000" spc="-90" dirty="0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14,792 </a:t>
            </a:r>
            <a:r>
              <a:rPr lang="en-US" sz="3000" spc="-90" dirty="0" err="1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บาท</a:t>
            </a:r>
            <a:endParaRPr lang="en-US" sz="3000" spc="-90" dirty="0">
              <a:solidFill>
                <a:srgbClr val="19274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marL="647705" lvl="1" indent="-323852" algn="l">
              <a:lnSpc>
                <a:spcPts val="5880"/>
              </a:lnSpc>
              <a:buFont typeface="Arial"/>
              <a:buChar char="•"/>
            </a:pPr>
            <a:r>
              <a:rPr lang="en-US" sz="3000" spc="-90" dirty="0" err="1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ค่าเบ็ดเตล็ดอื่นๆ</a:t>
            </a:r>
            <a:r>
              <a:rPr lang="en-US" sz="3000" spc="-90" dirty="0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                                                          </a:t>
            </a:r>
            <a:r>
              <a:rPr lang="en-US" sz="3000" spc="-90" dirty="0" err="1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เป็นจำนวนเงิน</a:t>
            </a:r>
            <a:r>
              <a:rPr lang="en-US" sz="3000" spc="-90" dirty="0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   760 </a:t>
            </a:r>
            <a:r>
              <a:rPr lang="en-US" sz="3000" spc="-90" dirty="0" err="1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บาท</a:t>
            </a:r>
            <a:endParaRPr lang="en-US" sz="3000" spc="-90" dirty="0">
              <a:solidFill>
                <a:srgbClr val="19274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5880"/>
              </a:lnSpc>
            </a:pPr>
            <a:endParaRPr lang="en-US" sz="3000" spc="-90" dirty="0">
              <a:solidFill>
                <a:srgbClr val="19274F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l">
              <a:lnSpc>
                <a:spcPts val="5880"/>
              </a:lnSpc>
            </a:pPr>
            <a:r>
              <a:rPr lang="en-US" sz="3000" spc="-90" dirty="0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                                                                  </a:t>
            </a:r>
            <a:r>
              <a:rPr lang="en-US" sz="3000" b="1" spc="-90" dirty="0" err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รวมเป็นจำนวนเงินทั้งสิ้น</a:t>
            </a:r>
            <a:r>
              <a:rPr lang="en-US" sz="3000" b="1" spc="-90" dirty="0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      43,552 </a:t>
            </a:r>
            <a:r>
              <a:rPr lang="en-US" sz="3000" b="1" spc="-90" dirty="0" err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บาท</a:t>
            </a:r>
            <a:endParaRPr lang="en-US" sz="3000" b="1" spc="-90" dirty="0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  <a:p>
            <a:pPr algn="l">
              <a:lnSpc>
                <a:spcPts val="7839"/>
              </a:lnSpc>
            </a:pPr>
            <a:r>
              <a:rPr lang="en-US" sz="3999" spc="-119" dirty="0">
                <a:solidFill>
                  <a:srgbClr val="19274F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                                                                 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853171" y="904875"/>
            <a:ext cx="11391126" cy="260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2"/>
              </a:lnSpc>
            </a:pPr>
            <a:r>
              <a:rPr lang="en-US" sz="3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การจัดเก็บรายได้ค่าธรรมเนียมการใช้</a:t>
            </a:r>
          </a:p>
          <a:p>
            <a:pPr algn="ctr">
              <a:lnSpc>
                <a:spcPts val="5092"/>
              </a:lnSpc>
            </a:pPr>
            <a:r>
              <a:rPr lang="en-US" sz="3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สนามกีฬาองค์การบริหารส่วนจังหวัดขอนแก่น</a:t>
            </a:r>
          </a:p>
          <a:p>
            <a:pPr algn="ctr">
              <a:lnSpc>
                <a:spcPts val="5092"/>
              </a:lnSpc>
            </a:pPr>
            <a:r>
              <a:rPr lang="en-US" sz="3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ประจำเดือน กุมภาพันธ์ 2568</a:t>
            </a:r>
          </a:p>
          <a:p>
            <a:pPr marL="0" lvl="0" indent="0" algn="ctr">
              <a:lnSpc>
                <a:spcPts val="5092"/>
              </a:lnSpc>
            </a:pPr>
            <a:endParaRPr lang="en-US" sz="3800" b="1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4127419" y="887372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3"/>
                </a:lnTo>
                <a:lnTo>
                  <a:pt x="0" y="14515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293846" y="5891862"/>
            <a:ext cx="6141347" cy="3325699"/>
          </a:xfrm>
          <a:custGeom>
            <a:avLst/>
            <a:gdLst/>
            <a:ahLst/>
            <a:cxnLst/>
            <a:rect l="l" t="t" r="r" b="b"/>
            <a:pathLst>
              <a:path w="6141347" h="3325699">
                <a:moveTo>
                  <a:pt x="0" y="0"/>
                </a:moveTo>
                <a:lnTo>
                  <a:pt x="6141347" y="0"/>
                </a:lnTo>
                <a:lnTo>
                  <a:pt x="6141347" y="3325699"/>
                </a:lnTo>
                <a:lnTo>
                  <a:pt x="0" y="3325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945829" y="826645"/>
            <a:ext cx="19556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37387" y="2591718"/>
            <a:ext cx="176924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91434" y="4442675"/>
            <a:ext cx="1246966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Pridi"/>
                <a:ea typeface="Pridi"/>
                <a:cs typeface="Pridi"/>
                <a:sym typeface="Pridi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Pridi"/>
              <a:ea typeface="Pridi"/>
              <a:cs typeface="Pridi"/>
              <a:sym typeface="Pridi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99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1" y="0"/>
                </a:lnTo>
                <a:lnTo>
                  <a:pt x="19070201" y="10724893"/>
                </a:lnTo>
                <a:lnTo>
                  <a:pt x="0" y="10724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0" name="Freeform 30"/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266502" y="2901213"/>
            <a:ext cx="1032453" cy="108368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986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987920" y="2140122"/>
            <a:ext cx="9345396" cy="6006755"/>
          </a:xfrm>
          <a:custGeom>
            <a:avLst/>
            <a:gdLst/>
            <a:ahLst/>
            <a:cxnLst/>
            <a:rect l="l" t="t" r="r" b="b"/>
            <a:pathLst>
              <a:path w="9345396" h="6006755">
                <a:moveTo>
                  <a:pt x="0" y="0"/>
                </a:moveTo>
                <a:lnTo>
                  <a:pt x="9345396" y="0"/>
                </a:lnTo>
                <a:lnTo>
                  <a:pt x="9345396" y="6006756"/>
                </a:lnTo>
                <a:lnTo>
                  <a:pt x="0" y="60067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55" t="-428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257426" y="6680472"/>
            <a:ext cx="2486499" cy="2666487"/>
          </a:xfrm>
          <a:custGeom>
            <a:avLst/>
            <a:gdLst/>
            <a:ahLst/>
            <a:cxnLst/>
            <a:rect l="l" t="t" r="r" b="b"/>
            <a:pathLst>
              <a:path w="2486499" h="2666487">
                <a:moveTo>
                  <a:pt x="0" y="0"/>
                </a:moveTo>
                <a:lnTo>
                  <a:pt x="2486500" y="0"/>
                </a:lnTo>
                <a:lnTo>
                  <a:pt x="2486500" y="2666488"/>
                </a:lnTo>
                <a:lnTo>
                  <a:pt x="0" y="2666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4989122" y="1206073"/>
            <a:ext cx="11391126" cy="113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ใช้เป็นสนามเหย้าฟุตบอลลีกอาชีพ T1 และ T3</a:t>
            </a:r>
          </a:p>
          <a:p>
            <a:pPr marL="0" lvl="0" indent="0" algn="ctr">
              <a:lnSpc>
                <a:spcPts val="4180"/>
              </a:lnSpc>
              <a:spcBef>
                <a:spcPct val="0"/>
              </a:spcBef>
            </a:pPr>
            <a:endParaRPr lang="en-US" sz="3800" b="1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876844" y="779019"/>
            <a:ext cx="2171156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14401" y="2651532"/>
            <a:ext cx="1938825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172144" y="4438206"/>
            <a:ext cx="1341761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4828965" y="5029200"/>
            <a:ext cx="4856923" cy="55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สโมสรฟุตบอลขอนแก่น ยูไนเต็ด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988420" y="5029201"/>
            <a:ext cx="4516396" cy="55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สโมสรฟุตบอลขอนแก่น เอฟซี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895386" y="5878467"/>
            <a:ext cx="5336828" cy="159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ใช้แข่งขันสนามเหย้า</a:t>
            </a:r>
            <a:endParaRPr lang="en-US" sz="21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วันที่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8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กุมภาพันธ์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2568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พบ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สุรนารี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แบล็คแคท</a:t>
            </a:r>
            <a:endParaRPr lang="en-US" sz="21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วันที่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23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กุมภาพันธ์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2568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พบ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สุรินทร์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โขงชีมูล</a:t>
            </a:r>
            <a:endParaRPr lang="en-US" sz="21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154788" y="5878467"/>
            <a:ext cx="5531100" cy="120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ใช้แข่งขันสนามเหย้า</a:t>
            </a:r>
            <a:endParaRPr lang="en-US" sz="21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วันที่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กุมภาพันธ์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2568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พบ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พีที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ประจวบ</a:t>
            </a: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เอฟซี</a:t>
            </a:r>
            <a:endParaRPr lang="en-US" sz="2199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 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2886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1" y="0"/>
                </a:lnTo>
                <a:lnTo>
                  <a:pt x="19070201" y="10724894"/>
                </a:lnTo>
                <a:lnTo>
                  <a:pt x="0" y="10724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0" name="Freeform 30"/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79209" y="3006955"/>
            <a:ext cx="919746" cy="977939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986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331672" y="1015197"/>
            <a:ext cx="1857132" cy="1837198"/>
          </a:xfrm>
          <a:custGeom>
            <a:avLst/>
            <a:gdLst/>
            <a:ahLst/>
            <a:cxnLst/>
            <a:rect l="l" t="t" r="r" b="b"/>
            <a:pathLst>
              <a:path w="1857132" h="1837198">
                <a:moveTo>
                  <a:pt x="0" y="0"/>
                </a:moveTo>
                <a:lnTo>
                  <a:pt x="1857131" y="0"/>
                </a:lnTo>
                <a:lnTo>
                  <a:pt x="1857131" y="1837198"/>
                </a:lnTo>
                <a:lnTo>
                  <a:pt x="0" y="18371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42042" y="2939313"/>
            <a:ext cx="5718047" cy="6318987"/>
            <a:chOff x="0" y="0"/>
            <a:chExt cx="860099" cy="95049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60099" cy="950492"/>
            </a:xfrm>
            <a:custGeom>
              <a:avLst/>
              <a:gdLst/>
              <a:ahLst/>
              <a:cxnLst/>
              <a:rect l="l" t="t" r="r" b="b"/>
              <a:pathLst>
                <a:path w="860099" h="950492">
                  <a:moveTo>
                    <a:pt x="40618" y="0"/>
                  </a:moveTo>
                  <a:lnTo>
                    <a:pt x="819481" y="0"/>
                  </a:lnTo>
                  <a:cubicBezTo>
                    <a:pt x="830254" y="0"/>
                    <a:pt x="840585" y="4279"/>
                    <a:pt x="848202" y="11897"/>
                  </a:cubicBezTo>
                  <a:cubicBezTo>
                    <a:pt x="855820" y="19514"/>
                    <a:pt x="860099" y="29846"/>
                    <a:pt x="860099" y="40618"/>
                  </a:cubicBezTo>
                  <a:lnTo>
                    <a:pt x="860099" y="909873"/>
                  </a:lnTo>
                  <a:cubicBezTo>
                    <a:pt x="860099" y="932306"/>
                    <a:pt x="841914" y="950492"/>
                    <a:pt x="819481" y="950492"/>
                  </a:cubicBezTo>
                  <a:lnTo>
                    <a:pt x="40618" y="950492"/>
                  </a:lnTo>
                  <a:cubicBezTo>
                    <a:pt x="18185" y="950492"/>
                    <a:pt x="0" y="932306"/>
                    <a:pt x="0" y="909873"/>
                  </a:cubicBezTo>
                  <a:lnTo>
                    <a:pt x="0" y="40618"/>
                  </a:lnTo>
                  <a:cubicBezTo>
                    <a:pt x="0" y="18185"/>
                    <a:pt x="18185" y="0"/>
                    <a:pt x="40618" y="0"/>
                  </a:cubicBezTo>
                  <a:close/>
                </a:path>
              </a:pathLst>
            </a:custGeom>
            <a:blipFill>
              <a:blip r:embed="rId9"/>
              <a:stretch>
                <a:fillRect l="-32882" r="-32882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0114542" y="1028700"/>
            <a:ext cx="7144758" cy="8229600"/>
            <a:chOff x="0" y="0"/>
            <a:chExt cx="1106910" cy="127498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06910" cy="1274980"/>
            </a:xfrm>
            <a:custGeom>
              <a:avLst/>
              <a:gdLst/>
              <a:ahLst/>
              <a:cxnLst/>
              <a:rect l="l" t="t" r="r" b="b"/>
              <a:pathLst>
                <a:path w="1106910" h="1274980">
                  <a:moveTo>
                    <a:pt x="32507" y="0"/>
                  </a:moveTo>
                  <a:lnTo>
                    <a:pt x="1074403" y="0"/>
                  </a:lnTo>
                  <a:cubicBezTo>
                    <a:pt x="1083024" y="0"/>
                    <a:pt x="1091292" y="3425"/>
                    <a:pt x="1097389" y="9521"/>
                  </a:cubicBezTo>
                  <a:cubicBezTo>
                    <a:pt x="1103485" y="15618"/>
                    <a:pt x="1106910" y="23886"/>
                    <a:pt x="1106910" y="32507"/>
                  </a:cubicBezTo>
                  <a:lnTo>
                    <a:pt x="1106910" y="1242473"/>
                  </a:lnTo>
                  <a:cubicBezTo>
                    <a:pt x="1106910" y="1251094"/>
                    <a:pt x="1103485" y="1259363"/>
                    <a:pt x="1097389" y="1265459"/>
                  </a:cubicBezTo>
                  <a:cubicBezTo>
                    <a:pt x="1091292" y="1271556"/>
                    <a:pt x="1083024" y="1274980"/>
                    <a:pt x="1074403" y="1274980"/>
                  </a:cubicBezTo>
                  <a:lnTo>
                    <a:pt x="32507" y="1274980"/>
                  </a:lnTo>
                  <a:cubicBezTo>
                    <a:pt x="14554" y="1274980"/>
                    <a:pt x="0" y="1260426"/>
                    <a:pt x="0" y="1242473"/>
                  </a:cubicBezTo>
                  <a:lnTo>
                    <a:pt x="0" y="32507"/>
                  </a:lnTo>
                  <a:cubicBezTo>
                    <a:pt x="0" y="23886"/>
                    <a:pt x="3425" y="15618"/>
                    <a:pt x="9521" y="9521"/>
                  </a:cubicBezTo>
                  <a:cubicBezTo>
                    <a:pt x="15618" y="3425"/>
                    <a:pt x="23886" y="0"/>
                    <a:pt x="32507" y="0"/>
                  </a:cubicBezTo>
                  <a:close/>
                </a:path>
              </a:pathLst>
            </a:custGeom>
            <a:blipFill>
              <a:blip r:embed="rId10"/>
              <a:stretch>
                <a:fillRect l="-65056" r="-65056"/>
              </a:stretch>
            </a:blipFill>
          </p:spPr>
        </p:sp>
      </p:grpSp>
      <p:sp>
        <p:nvSpPr>
          <p:cNvPr id="38" name="TextBox 38"/>
          <p:cNvSpPr txBox="1"/>
          <p:nvPr/>
        </p:nvSpPr>
        <p:spPr>
          <a:xfrm>
            <a:off x="5718932" y="1650448"/>
            <a:ext cx="4086059" cy="113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ภาพการแข่งขัน</a:t>
            </a:r>
          </a:p>
          <a:p>
            <a:pPr marL="0" lvl="0" indent="0" algn="ctr">
              <a:lnSpc>
                <a:spcPts val="4180"/>
              </a:lnSpc>
              <a:spcBef>
                <a:spcPct val="0"/>
              </a:spcBef>
            </a:pPr>
            <a:endParaRPr lang="en-US" sz="3800" b="1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773806" y="779616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922992" y="2631312"/>
            <a:ext cx="1875775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30145" y="4438206"/>
            <a:ext cx="1407756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1100" y="-218947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0" y="0"/>
                </a:lnTo>
                <a:lnTo>
                  <a:pt x="19070200" y="10724894"/>
                </a:lnTo>
                <a:lnTo>
                  <a:pt x="0" y="10724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0" name="Freeform 30"/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986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331672" y="1015197"/>
            <a:ext cx="1857132" cy="1837198"/>
          </a:xfrm>
          <a:custGeom>
            <a:avLst/>
            <a:gdLst/>
            <a:ahLst/>
            <a:cxnLst/>
            <a:rect l="l" t="t" r="r" b="b"/>
            <a:pathLst>
              <a:path w="1857132" h="1837198">
                <a:moveTo>
                  <a:pt x="0" y="0"/>
                </a:moveTo>
                <a:lnTo>
                  <a:pt x="1857131" y="0"/>
                </a:lnTo>
                <a:lnTo>
                  <a:pt x="1857131" y="1837198"/>
                </a:lnTo>
                <a:lnTo>
                  <a:pt x="0" y="18371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42042" y="2939313"/>
            <a:ext cx="5718047" cy="6318987"/>
            <a:chOff x="0" y="0"/>
            <a:chExt cx="860099" cy="95049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60099" cy="950492"/>
            </a:xfrm>
            <a:custGeom>
              <a:avLst/>
              <a:gdLst/>
              <a:ahLst/>
              <a:cxnLst/>
              <a:rect l="l" t="t" r="r" b="b"/>
              <a:pathLst>
                <a:path w="860099" h="950492">
                  <a:moveTo>
                    <a:pt x="40618" y="0"/>
                  </a:moveTo>
                  <a:lnTo>
                    <a:pt x="819481" y="0"/>
                  </a:lnTo>
                  <a:cubicBezTo>
                    <a:pt x="830254" y="0"/>
                    <a:pt x="840585" y="4279"/>
                    <a:pt x="848202" y="11897"/>
                  </a:cubicBezTo>
                  <a:cubicBezTo>
                    <a:pt x="855820" y="19514"/>
                    <a:pt x="860099" y="29846"/>
                    <a:pt x="860099" y="40618"/>
                  </a:cubicBezTo>
                  <a:lnTo>
                    <a:pt x="860099" y="909873"/>
                  </a:lnTo>
                  <a:cubicBezTo>
                    <a:pt x="860099" y="932306"/>
                    <a:pt x="841914" y="950492"/>
                    <a:pt x="819481" y="950492"/>
                  </a:cubicBezTo>
                  <a:lnTo>
                    <a:pt x="40618" y="950492"/>
                  </a:lnTo>
                  <a:cubicBezTo>
                    <a:pt x="18185" y="950492"/>
                    <a:pt x="0" y="932306"/>
                    <a:pt x="0" y="909873"/>
                  </a:cubicBezTo>
                  <a:lnTo>
                    <a:pt x="0" y="40618"/>
                  </a:lnTo>
                  <a:cubicBezTo>
                    <a:pt x="0" y="18185"/>
                    <a:pt x="18185" y="0"/>
                    <a:pt x="40618" y="0"/>
                  </a:cubicBezTo>
                  <a:close/>
                </a:path>
              </a:pathLst>
            </a:custGeom>
            <a:blipFill>
              <a:blip r:embed="rId9"/>
              <a:stretch>
                <a:fillRect l="-32882" r="-32882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0114542" y="1028700"/>
            <a:ext cx="7144758" cy="8229600"/>
            <a:chOff x="0" y="0"/>
            <a:chExt cx="1106910" cy="127498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06910" cy="1274980"/>
            </a:xfrm>
            <a:custGeom>
              <a:avLst/>
              <a:gdLst/>
              <a:ahLst/>
              <a:cxnLst/>
              <a:rect l="l" t="t" r="r" b="b"/>
              <a:pathLst>
                <a:path w="1106910" h="1274980">
                  <a:moveTo>
                    <a:pt x="32507" y="0"/>
                  </a:moveTo>
                  <a:lnTo>
                    <a:pt x="1074403" y="0"/>
                  </a:lnTo>
                  <a:cubicBezTo>
                    <a:pt x="1083024" y="0"/>
                    <a:pt x="1091292" y="3425"/>
                    <a:pt x="1097389" y="9521"/>
                  </a:cubicBezTo>
                  <a:cubicBezTo>
                    <a:pt x="1103485" y="15618"/>
                    <a:pt x="1106910" y="23886"/>
                    <a:pt x="1106910" y="32507"/>
                  </a:cubicBezTo>
                  <a:lnTo>
                    <a:pt x="1106910" y="1242473"/>
                  </a:lnTo>
                  <a:cubicBezTo>
                    <a:pt x="1106910" y="1251094"/>
                    <a:pt x="1103485" y="1259363"/>
                    <a:pt x="1097389" y="1265459"/>
                  </a:cubicBezTo>
                  <a:cubicBezTo>
                    <a:pt x="1091292" y="1271556"/>
                    <a:pt x="1083024" y="1274980"/>
                    <a:pt x="1074403" y="1274980"/>
                  </a:cubicBezTo>
                  <a:lnTo>
                    <a:pt x="32507" y="1274980"/>
                  </a:lnTo>
                  <a:cubicBezTo>
                    <a:pt x="14554" y="1274980"/>
                    <a:pt x="0" y="1260426"/>
                    <a:pt x="0" y="1242473"/>
                  </a:cubicBezTo>
                  <a:lnTo>
                    <a:pt x="0" y="32507"/>
                  </a:lnTo>
                  <a:cubicBezTo>
                    <a:pt x="0" y="23886"/>
                    <a:pt x="3425" y="15618"/>
                    <a:pt x="9521" y="9521"/>
                  </a:cubicBezTo>
                  <a:cubicBezTo>
                    <a:pt x="15618" y="3425"/>
                    <a:pt x="23886" y="0"/>
                    <a:pt x="32507" y="0"/>
                  </a:cubicBezTo>
                  <a:close/>
                </a:path>
              </a:pathLst>
            </a:custGeom>
            <a:blipFill>
              <a:blip r:embed="rId10"/>
              <a:stretch>
                <a:fillRect t="-668" b="-668"/>
              </a:stretch>
            </a:blipFill>
          </p:spPr>
        </p:sp>
      </p:grpSp>
      <p:sp>
        <p:nvSpPr>
          <p:cNvPr id="38" name="TextBox 38"/>
          <p:cNvSpPr txBox="1"/>
          <p:nvPr/>
        </p:nvSpPr>
        <p:spPr>
          <a:xfrm>
            <a:off x="5718932" y="1650448"/>
            <a:ext cx="4086059" cy="113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ภาพการแข่งขัน</a:t>
            </a:r>
          </a:p>
          <a:p>
            <a:pPr marL="0" lvl="0" indent="0" algn="ctr">
              <a:lnSpc>
                <a:spcPts val="4180"/>
              </a:lnSpc>
              <a:spcBef>
                <a:spcPct val="0"/>
              </a:spcBef>
            </a:pPr>
            <a:endParaRPr lang="en-US" sz="3800" b="1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1100" y="-437893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0" y="0"/>
                </a:lnTo>
                <a:lnTo>
                  <a:pt x="19070200" y="10724893"/>
                </a:lnTo>
                <a:lnTo>
                  <a:pt x="0" y="10724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>
            <a:off x="4242042" y="2939313"/>
            <a:ext cx="7559832" cy="6318987"/>
            <a:chOff x="0" y="0"/>
            <a:chExt cx="1137138" cy="95049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37138" cy="950492"/>
            </a:xfrm>
            <a:custGeom>
              <a:avLst/>
              <a:gdLst/>
              <a:ahLst/>
              <a:cxnLst/>
              <a:rect l="l" t="t" r="r" b="b"/>
              <a:pathLst>
                <a:path w="1137138" h="950492">
                  <a:moveTo>
                    <a:pt x="30723" y="0"/>
                  </a:moveTo>
                  <a:lnTo>
                    <a:pt x="1106415" y="0"/>
                  </a:lnTo>
                  <a:cubicBezTo>
                    <a:pt x="1123383" y="0"/>
                    <a:pt x="1137138" y="13755"/>
                    <a:pt x="1137138" y="30723"/>
                  </a:cubicBezTo>
                  <a:lnTo>
                    <a:pt x="1137138" y="919769"/>
                  </a:lnTo>
                  <a:cubicBezTo>
                    <a:pt x="1137138" y="927917"/>
                    <a:pt x="1133901" y="935732"/>
                    <a:pt x="1128139" y="941493"/>
                  </a:cubicBezTo>
                  <a:cubicBezTo>
                    <a:pt x="1122378" y="947255"/>
                    <a:pt x="1114563" y="950492"/>
                    <a:pt x="1106415" y="950492"/>
                  </a:cubicBezTo>
                  <a:lnTo>
                    <a:pt x="30723" y="950492"/>
                  </a:lnTo>
                  <a:cubicBezTo>
                    <a:pt x="22574" y="950492"/>
                    <a:pt x="14760" y="947255"/>
                    <a:pt x="8998" y="941493"/>
                  </a:cubicBezTo>
                  <a:cubicBezTo>
                    <a:pt x="3237" y="935732"/>
                    <a:pt x="0" y="927917"/>
                    <a:pt x="0" y="919769"/>
                  </a:cubicBezTo>
                  <a:lnTo>
                    <a:pt x="0" y="30723"/>
                  </a:lnTo>
                  <a:cubicBezTo>
                    <a:pt x="0" y="22574"/>
                    <a:pt x="3237" y="14760"/>
                    <a:pt x="8998" y="8998"/>
                  </a:cubicBezTo>
                  <a:cubicBezTo>
                    <a:pt x="14760" y="3237"/>
                    <a:pt x="22574" y="0"/>
                    <a:pt x="30723" y="0"/>
                  </a:cubicBezTo>
                  <a:close/>
                </a:path>
              </a:pathLst>
            </a:custGeom>
            <a:blipFill>
              <a:blip r:embed="rId3"/>
              <a:stretch>
                <a:fillRect l="-12689" r="-12689"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11959506" y="1028700"/>
            <a:ext cx="5299794" cy="8229600"/>
            <a:chOff x="0" y="0"/>
            <a:chExt cx="821077" cy="12749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21077" cy="1274980"/>
            </a:xfrm>
            <a:custGeom>
              <a:avLst/>
              <a:gdLst/>
              <a:ahLst/>
              <a:cxnLst/>
              <a:rect l="l" t="t" r="r" b="b"/>
              <a:pathLst>
                <a:path w="821077" h="1274980">
                  <a:moveTo>
                    <a:pt x="43824" y="0"/>
                  </a:moveTo>
                  <a:lnTo>
                    <a:pt x="777253" y="0"/>
                  </a:lnTo>
                  <a:cubicBezTo>
                    <a:pt x="801456" y="0"/>
                    <a:pt x="821077" y="19621"/>
                    <a:pt x="821077" y="43824"/>
                  </a:cubicBezTo>
                  <a:lnTo>
                    <a:pt x="821077" y="1231157"/>
                  </a:lnTo>
                  <a:cubicBezTo>
                    <a:pt x="821077" y="1255360"/>
                    <a:pt x="801456" y="1274980"/>
                    <a:pt x="777253" y="1274980"/>
                  </a:cubicBezTo>
                  <a:lnTo>
                    <a:pt x="43824" y="1274980"/>
                  </a:lnTo>
                  <a:cubicBezTo>
                    <a:pt x="19621" y="1274980"/>
                    <a:pt x="0" y="1255360"/>
                    <a:pt x="0" y="1231157"/>
                  </a:cubicBezTo>
                  <a:lnTo>
                    <a:pt x="0" y="43824"/>
                  </a:lnTo>
                  <a:cubicBezTo>
                    <a:pt x="0" y="19621"/>
                    <a:pt x="19621" y="0"/>
                    <a:pt x="43824" y="0"/>
                  </a:cubicBezTo>
                  <a:close/>
                </a:path>
              </a:pathLst>
            </a:custGeom>
            <a:blipFill>
              <a:blip r:embed="rId4"/>
              <a:stretch>
                <a:fillRect l="-55134" r="-78020"/>
              </a:stretch>
            </a:blipFill>
          </p:spPr>
        </p:sp>
      </p:grpSp>
      <p:sp>
        <p:nvSpPr>
          <p:cNvPr id="37" name="TextBox 37"/>
          <p:cNvSpPr txBox="1"/>
          <p:nvPr/>
        </p:nvSpPr>
        <p:spPr>
          <a:xfrm>
            <a:off x="5595107" y="1650448"/>
            <a:ext cx="4086059" cy="113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ภาพการแข่งขัน</a:t>
            </a:r>
          </a:p>
          <a:p>
            <a:pPr marL="0" lvl="0" indent="0" algn="ctr">
              <a:lnSpc>
                <a:spcPts val="4180"/>
              </a:lnSpc>
              <a:spcBef>
                <a:spcPct val="0"/>
              </a:spcBef>
            </a:pPr>
            <a:endParaRPr lang="en-US" sz="3800" b="1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4399476" y="1028700"/>
            <a:ext cx="1507754" cy="1755866"/>
          </a:xfrm>
          <a:custGeom>
            <a:avLst/>
            <a:gdLst/>
            <a:ahLst/>
            <a:cxnLst/>
            <a:rect l="l" t="t" r="r" b="b"/>
            <a:pathLst>
              <a:path w="1507754" h="1755866">
                <a:moveTo>
                  <a:pt x="0" y="0"/>
                </a:moveTo>
                <a:lnTo>
                  <a:pt x="1507754" y="0"/>
                </a:lnTo>
                <a:lnTo>
                  <a:pt x="1507754" y="1755866"/>
                </a:lnTo>
                <a:lnTo>
                  <a:pt x="0" y="1755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Freeform 30">
            <a:extLst>
              <a:ext uri="{FF2B5EF4-FFF2-40B4-BE49-F238E27FC236}">
                <a16:creationId xmlns:a16="http://schemas.microsoft.com/office/drawing/2014/main" id="{D0B42B2E-4E6D-013A-54F1-D83D27FCB10F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1">
            <a:extLst>
              <a:ext uri="{FF2B5EF4-FFF2-40B4-BE49-F238E27FC236}">
                <a16:creationId xmlns:a16="http://schemas.microsoft.com/office/drawing/2014/main" id="{28B45138-40C0-D965-C03E-5D470B6CB23A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32">
            <a:extLst>
              <a:ext uri="{FF2B5EF4-FFF2-40B4-BE49-F238E27FC236}">
                <a16:creationId xmlns:a16="http://schemas.microsoft.com/office/drawing/2014/main" id="{DA0C67AC-A6C0-F826-A7A5-2E63CEADBEC7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86"/>
            </a:stretch>
          </a:blipFill>
        </p:spPr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DB410816-F922-92D9-0268-FCA671C28ECE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6" name="TextBox 40">
            <a:extLst>
              <a:ext uri="{FF2B5EF4-FFF2-40B4-BE49-F238E27FC236}">
                <a16:creationId xmlns:a16="http://schemas.microsoft.com/office/drawing/2014/main" id="{12DD39CD-32CE-81D2-9BD0-07314CD8E90A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7" name="TextBox 41">
            <a:extLst>
              <a:ext uri="{FF2B5EF4-FFF2-40B4-BE49-F238E27FC236}">
                <a16:creationId xmlns:a16="http://schemas.microsoft.com/office/drawing/2014/main" id="{7EEB5841-46B5-4088-698A-256D9ECE77B0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8700" y="-285493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0" y="0"/>
                </a:lnTo>
                <a:lnTo>
                  <a:pt x="19070200" y="10724893"/>
                </a:lnTo>
                <a:lnTo>
                  <a:pt x="0" y="10724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>
            <a:off x="4242042" y="2939313"/>
            <a:ext cx="7559832" cy="6318987"/>
            <a:chOff x="0" y="0"/>
            <a:chExt cx="1137138" cy="95049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37138" cy="950492"/>
            </a:xfrm>
            <a:custGeom>
              <a:avLst/>
              <a:gdLst/>
              <a:ahLst/>
              <a:cxnLst/>
              <a:rect l="l" t="t" r="r" b="b"/>
              <a:pathLst>
                <a:path w="1137138" h="950492">
                  <a:moveTo>
                    <a:pt x="30723" y="0"/>
                  </a:moveTo>
                  <a:lnTo>
                    <a:pt x="1106415" y="0"/>
                  </a:lnTo>
                  <a:cubicBezTo>
                    <a:pt x="1123383" y="0"/>
                    <a:pt x="1137138" y="13755"/>
                    <a:pt x="1137138" y="30723"/>
                  </a:cubicBezTo>
                  <a:lnTo>
                    <a:pt x="1137138" y="919769"/>
                  </a:lnTo>
                  <a:cubicBezTo>
                    <a:pt x="1137138" y="927917"/>
                    <a:pt x="1133901" y="935732"/>
                    <a:pt x="1128139" y="941493"/>
                  </a:cubicBezTo>
                  <a:cubicBezTo>
                    <a:pt x="1122378" y="947255"/>
                    <a:pt x="1114563" y="950492"/>
                    <a:pt x="1106415" y="950492"/>
                  </a:cubicBezTo>
                  <a:lnTo>
                    <a:pt x="30723" y="950492"/>
                  </a:lnTo>
                  <a:cubicBezTo>
                    <a:pt x="22574" y="950492"/>
                    <a:pt x="14760" y="947255"/>
                    <a:pt x="8998" y="941493"/>
                  </a:cubicBezTo>
                  <a:cubicBezTo>
                    <a:pt x="3237" y="935732"/>
                    <a:pt x="0" y="927917"/>
                    <a:pt x="0" y="919769"/>
                  </a:cubicBezTo>
                  <a:lnTo>
                    <a:pt x="0" y="30723"/>
                  </a:lnTo>
                  <a:cubicBezTo>
                    <a:pt x="0" y="22574"/>
                    <a:pt x="3237" y="14760"/>
                    <a:pt x="8998" y="8998"/>
                  </a:cubicBezTo>
                  <a:cubicBezTo>
                    <a:pt x="14760" y="3237"/>
                    <a:pt x="22574" y="0"/>
                    <a:pt x="30723" y="0"/>
                  </a:cubicBezTo>
                  <a:close/>
                </a:path>
              </a:pathLst>
            </a:custGeom>
            <a:blipFill>
              <a:blip r:embed="rId3"/>
              <a:stretch>
                <a:fillRect l="-26611" r="-17720" b="-15153"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11959506" y="1028700"/>
            <a:ext cx="5299794" cy="8229600"/>
            <a:chOff x="0" y="0"/>
            <a:chExt cx="821077" cy="12749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21077" cy="1274980"/>
            </a:xfrm>
            <a:custGeom>
              <a:avLst/>
              <a:gdLst/>
              <a:ahLst/>
              <a:cxnLst/>
              <a:rect l="l" t="t" r="r" b="b"/>
              <a:pathLst>
                <a:path w="821077" h="1274980">
                  <a:moveTo>
                    <a:pt x="43824" y="0"/>
                  </a:moveTo>
                  <a:lnTo>
                    <a:pt x="777253" y="0"/>
                  </a:lnTo>
                  <a:cubicBezTo>
                    <a:pt x="801456" y="0"/>
                    <a:pt x="821077" y="19621"/>
                    <a:pt x="821077" y="43824"/>
                  </a:cubicBezTo>
                  <a:lnTo>
                    <a:pt x="821077" y="1231157"/>
                  </a:lnTo>
                  <a:cubicBezTo>
                    <a:pt x="821077" y="1255360"/>
                    <a:pt x="801456" y="1274980"/>
                    <a:pt x="777253" y="1274980"/>
                  </a:cubicBezTo>
                  <a:lnTo>
                    <a:pt x="43824" y="1274980"/>
                  </a:lnTo>
                  <a:cubicBezTo>
                    <a:pt x="19621" y="1274980"/>
                    <a:pt x="0" y="1255360"/>
                    <a:pt x="0" y="1231157"/>
                  </a:cubicBezTo>
                  <a:lnTo>
                    <a:pt x="0" y="43824"/>
                  </a:lnTo>
                  <a:cubicBezTo>
                    <a:pt x="0" y="19621"/>
                    <a:pt x="19621" y="0"/>
                    <a:pt x="43824" y="0"/>
                  </a:cubicBezTo>
                  <a:close/>
                </a:path>
              </a:pathLst>
            </a:custGeom>
            <a:blipFill>
              <a:blip r:embed="rId4"/>
              <a:stretch>
                <a:fillRect l="-50557" r="-81919"/>
              </a:stretch>
            </a:blipFill>
          </p:spPr>
        </p:sp>
      </p:grpSp>
      <p:sp>
        <p:nvSpPr>
          <p:cNvPr id="37" name="TextBox 37"/>
          <p:cNvSpPr txBox="1"/>
          <p:nvPr/>
        </p:nvSpPr>
        <p:spPr>
          <a:xfrm>
            <a:off x="5595107" y="1650448"/>
            <a:ext cx="4086059" cy="113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ภาพการแข่งขัน</a:t>
            </a:r>
          </a:p>
          <a:p>
            <a:pPr marL="0" lvl="0" indent="0" algn="ctr">
              <a:lnSpc>
                <a:spcPts val="4180"/>
              </a:lnSpc>
              <a:spcBef>
                <a:spcPct val="0"/>
              </a:spcBef>
            </a:pPr>
            <a:endParaRPr lang="en-US" sz="3800" b="1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4399476" y="1028700"/>
            <a:ext cx="1507754" cy="1755866"/>
          </a:xfrm>
          <a:custGeom>
            <a:avLst/>
            <a:gdLst/>
            <a:ahLst/>
            <a:cxnLst/>
            <a:rect l="l" t="t" r="r" b="b"/>
            <a:pathLst>
              <a:path w="1507754" h="1755866">
                <a:moveTo>
                  <a:pt x="0" y="0"/>
                </a:moveTo>
                <a:lnTo>
                  <a:pt x="1507754" y="0"/>
                </a:lnTo>
                <a:lnTo>
                  <a:pt x="1507754" y="1755866"/>
                </a:lnTo>
                <a:lnTo>
                  <a:pt x="0" y="1755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Freeform 30">
            <a:extLst>
              <a:ext uri="{FF2B5EF4-FFF2-40B4-BE49-F238E27FC236}">
                <a16:creationId xmlns:a16="http://schemas.microsoft.com/office/drawing/2014/main" id="{D095B0BF-3779-CE36-26FD-54A07A0FF6E6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1">
            <a:extLst>
              <a:ext uri="{FF2B5EF4-FFF2-40B4-BE49-F238E27FC236}">
                <a16:creationId xmlns:a16="http://schemas.microsoft.com/office/drawing/2014/main" id="{1C153C79-27C7-0C11-FAC0-F3FD1D71E1CF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32">
            <a:extLst>
              <a:ext uri="{FF2B5EF4-FFF2-40B4-BE49-F238E27FC236}">
                <a16:creationId xmlns:a16="http://schemas.microsoft.com/office/drawing/2014/main" id="{D9D5B365-9339-A22A-E868-2AA86F9E7EE1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86"/>
            </a:stretch>
          </a:blipFill>
        </p:spPr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8296606B-6A04-1423-2EF5-CCE246840238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6" name="TextBox 40">
            <a:extLst>
              <a:ext uri="{FF2B5EF4-FFF2-40B4-BE49-F238E27FC236}">
                <a16:creationId xmlns:a16="http://schemas.microsoft.com/office/drawing/2014/main" id="{8F1522A0-98AE-31E7-6871-E5005A68B71F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7" name="TextBox 41">
            <a:extLst>
              <a:ext uri="{FF2B5EF4-FFF2-40B4-BE49-F238E27FC236}">
                <a16:creationId xmlns:a16="http://schemas.microsoft.com/office/drawing/2014/main" id="{956284D3-C1EF-9C90-B14F-0548558E454F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300" y="-133093"/>
            <a:ext cx="19070201" cy="10724893"/>
          </a:xfrm>
          <a:custGeom>
            <a:avLst/>
            <a:gdLst/>
            <a:ahLst/>
            <a:cxnLst/>
            <a:rect l="l" t="t" r="r" b="b"/>
            <a:pathLst>
              <a:path w="19070201" h="10724893">
                <a:moveTo>
                  <a:pt x="0" y="0"/>
                </a:moveTo>
                <a:lnTo>
                  <a:pt x="19070200" y="0"/>
                </a:lnTo>
                <a:lnTo>
                  <a:pt x="19070200" y="10724893"/>
                </a:lnTo>
                <a:lnTo>
                  <a:pt x="0" y="107248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7657" y="622329"/>
            <a:ext cx="17150661" cy="9042341"/>
            <a:chOff x="0" y="0"/>
            <a:chExt cx="22867548" cy="120564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145403" cy="2188630"/>
              <a:chOff x="0" y="0"/>
              <a:chExt cx="1501537" cy="63868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01537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1537" h="638688">
                    <a:moveTo>
                      <a:pt x="74228" y="0"/>
                    </a:moveTo>
                    <a:lnTo>
                      <a:pt x="1427309" y="0"/>
                    </a:lnTo>
                    <a:cubicBezTo>
                      <a:pt x="1446995" y="0"/>
                      <a:pt x="1465876" y="7820"/>
                      <a:pt x="1479796" y="21741"/>
                    </a:cubicBezTo>
                    <a:cubicBezTo>
                      <a:pt x="1493717" y="35661"/>
                      <a:pt x="1501537" y="54542"/>
                      <a:pt x="1501537" y="74228"/>
                    </a:cubicBezTo>
                    <a:lnTo>
                      <a:pt x="1501537" y="564460"/>
                    </a:lnTo>
                    <a:cubicBezTo>
                      <a:pt x="1501537" y="584147"/>
                      <a:pt x="1493717" y="603027"/>
                      <a:pt x="1479796" y="616947"/>
                    </a:cubicBezTo>
                    <a:cubicBezTo>
                      <a:pt x="1465876" y="630868"/>
                      <a:pt x="1446995" y="638688"/>
                      <a:pt x="1427309" y="638688"/>
                    </a:cubicBezTo>
                    <a:lnTo>
                      <a:pt x="74228" y="638688"/>
                    </a:lnTo>
                    <a:cubicBezTo>
                      <a:pt x="54542" y="638688"/>
                      <a:pt x="35661" y="630868"/>
                      <a:pt x="21741" y="616947"/>
                    </a:cubicBezTo>
                    <a:cubicBezTo>
                      <a:pt x="7820" y="603027"/>
                      <a:pt x="0" y="584147"/>
                      <a:pt x="0" y="564460"/>
                    </a:cubicBezTo>
                    <a:lnTo>
                      <a:pt x="0" y="74228"/>
                    </a:lnTo>
                    <a:cubicBezTo>
                      <a:pt x="0" y="54542"/>
                      <a:pt x="7820" y="35661"/>
                      <a:pt x="21741" y="21741"/>
                    </a:cubicBezTo>
                    <a:cubicBezTo>
                      <a:pt x="35661" y="7820"/>
                      <a:pt x="54542" y="0"/>
                      <a:pt x="74228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501537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5407522" cy="35469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5215384" cy="33810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07003" y="23035"/>
              <a:ext cx="3314679" cy="2044640"/>
              <a:chOff x="0" y="-28575"/>
              <a:chExt cx="967293" cy="59666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029744" cy="6672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967293" cy="5966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3" name="Freeform 33"/>
          <p:cNvSpPr/>
          <p:nvPr/>
        </p:nvSpPr>
        <p:spPr>
          <a:xfrm>
            <a:off x="4235342" y="989170"/>
            <a:ext cx="1451503" cy="1451503"/>
          </a:xfrm>
          <a:custGeom>
            <a:avLst/>
            <a:gdLst/>
            <a:ahLst/>
            <a:cxnLst/>
            <a:rect l="l" t="t" r="r" b="b"/>
            <a:pathLst>
              <a:path w="1451503" h="1451503">
                <a:moveTo>
                  <a:pt x="0" y="0"/>
                </a:moveTo>
                <a:lnTo>
                  <a:pt x="1451503" y="0"/>
                </a:lnTo>
                <a:lnTo>
                  <a:pt x="1451503" y="1451503"/>
                </a:lnTo>
                <a:lnTo>
                  <a:pt x="0" y="1451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4235342" y="2520315"/>
            <a:ext cx="4213173" cy="6737985"/>
            <a:chOff x="0" y="0"/>
            <a:chExt cx="652731" cy="10438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4"/>
              <a:stretch>
                <a:fillRect l="-56593" r="-56593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8640734" y="2520315"/>
            <a:ext cx="4213173" cy="6737985"/>
            <a:chOff x="0" y="0"/>
            <a:chExt cx="652731" cy="104389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5"/>
              <a:stretch>
                <a:fillRect l="-9986" r="-9986"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13046127" y="2520315"/>
            <a:ext cx="4213173" cy="6737985"/>
            <a:chOff x="0" y="0"/>
            <a:chExt cx="652731" cy="104389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2731" cy="1043890"/>
            </a:xfrm>
            <a:custGeom>
              <a:avLst/>
              <a:gdLst/>
              <a:ahLst/>
              <a:cxnLst/>
              <a:rect l="l" t="t" r="r" b="b"/>
              <a:pathLst>
                <a:path w="652731" h="1043890">
                  <a:moveTo>
                    <a:pt x="55127" y="0"/>
                  </a:moveTo>
                  <a:lnTo>
                    <a:pt x="597604" y="0"/>
                  </a:lnTo>
                  <a:cubicBezTo>
                    <a:pt x="628050" y="0"/>
                    <a:pt x="652731" y="24681"/>
                    <a:pt x="652731" y="55127"/>
                  </a:cubicBezTo>
                  <a:lnTo>
                    <a:pt x="652731" y="988764"/>
                  </a:lnTo>
                  <a:cubicBezTo>
                    <a:pt x="652731" y="1003384"/>
                    <a:pt x="646923" y="1017406"/>
                    <a:pt x="636585" y="1027744"/>
                  </a:cubicBezTo>
                  <a:cubicBezTo>
                    <a:pt x="626246" y="1038082"/>
                    <a:pt x="612225" y="1043890"/>
                    <a:pt x="597604" y="1043890"/>
                  </a:cubicBezTo>
                  <a:lnTo>
                    <a:pt x="55127" y="1043890"/>
                  </a:lnTo>
                  <a:cubicBezTo>
                    <a:pt x="24681" y="1043890"/>
                    <a:pt x="0" y="1019209"/>
                    <a:pt x="0" y="988764"/>
                  </a:cubicBezTo>
                  <a:lnTo>
                    <a:pt x="0" y="55127"/>
                  </a:lnTo>
                  <a:cubicBezTo>
                    <a:pt x="0" y="40506"/>
                    <a:pt x="5808" y="26484"/>
                    <a:pt x="16146" y="16146"/>
                  </a:cubicBezTo>
                  <a:cubicBezTo>
                    <a:pt x="26484" y="5808"/>
                    <a:pt x="40506" y="0"/>
                    <a:pt x="55127" y="0"/>
                  </a:cubicBezTo>
                  <a:close/>
                </a:path>
              </a:pathLst>
            </a:custGeom>
            <a:blipFill>
              <a:blip r:embed="rId6"/>
              <a:stretch>
                <a:fillRect l="-69991" r="-69991"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4961093" y="1306556"/>
            <a:ext cx="11391126" cy="113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3800" b="1">
                <a:solidFill>
                  <a:srgbClr val="19274F"/>
                </a:solidFill>
                <a:latin typeface="เอฟซี ซับเจค Bold"/>
                <a:ea typeface="เอฟซี ซับเจค Bold"/>
                <a:cs typeface="เอฟซี ซับเจค Bold"/>
                <a:sym typeface="เอฟซี ซับเจค Bold"/>
              </a:rPr>
              <a:t>ประชาชนทั่วไปที่เข้ามาใช้บริการภายในสนามกีฬา</a:t>
            </a:r>
          </a:p>
          <a:p>
            <a:pPr marL="0" lvl="0" indent="0" algn="ctr">
              <a:lnSpc>
                <a:spcPts val="4180"/>
              </a:lnSpc>
              <a:spcBef>
                <a:spcPct val="0"/>
              </a:spcBef>
            </a:pPr>
            <a:endParaRPr lang="en-US" sz="3800" b="1">
              <a:solidFill>
                <a:srgbClr val="19274F"/>
              </a:solidFill>
              <a:latin typeface="เอฟซี ซับเจค Bold"/>
              <a:ea typeface="เอฟซี ซับเจค Bold"/>
              <a:cs typeface="เอฟซี ซับเจค Bold"/>
              <a:sym typeface="เอฟซี ซับเจค Bold"/>
            </a:endParaRPr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C6113695-7524-664E-4725-DA5E24CB7AD8}"/>
              </a:ext>
            </a:extLst>
          </p:cNvPr>
          <p:cNvSpPr/>
          <p:nvPr/>
        </p:nvSpPr>
        <p:spPr>
          <a:xfrm>
            <a:off x="882362" y="1244173"/>
            <a:ext cx="2019129" cy="737900"/>
          </a:xfrm>
          <a:custGeom>
            <a:avLst/>
            <a:gdLst/>
            <a:ahLst/>
            <a:cxnLst/>
            <a:rect l="l" t="t" r="r" b="b"/>
            <a:pathLst>
              <a:path w="2019129" h="737900">
                <a:moveTo>
                  <a:pt x="0" y="0"/>
                </a:moveTo>
                <a:lnTo>
                  <a:pt x="2019129" y="0"/>
                </a:lnTo>
                <a:lnTo>
                  <a:pt x="2019129" y="737900"/>
                </a:lnTo>
                <a:lnTo>
                  <a:pt x="0" y="737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27C3A6F4-CC2E-5B0B-1907-5AB98E8D27FE}"/>
              </a:ext>
            </a:extLst>
          </p:cNvPr>
          <p:cNvSpPr/>
          <p:nvPr/>
        </p:nvSpPr>
        <p:spPr>
          <a:xfrm>
            <a:off x="1379209" y="3003093"/>
            <a:ext cx="919746" cy="981802"/>
          </a:xfrm>
          <a:custGeom>
            <a:avLst/>
            <a:gdLst/>
            <a:ahLst/>
            <a:cxnLst/>
            <a:rect l="l" t="t" r="r" b="b"/>
            <a:pathLst>
              <a:path w="1032453" h="1083682">
                <a:moveTo>
                  <a:pt x="0" y="0"/>
                </a:moveTo>
                <a:lnTo>
                  <a:pt x="1032453" y="0"/>
                </a:lnTo>
                <a:lnTo>
                  <a:pt x="1032453" y="1083681"/>
                </a:lnTo>
                <a:lnTo>
                  <a:pt x="0" y="1083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32">
            <a:extLst>
              <a:ext uri="{FF2B5EF4-FFF2-40B4-BE49-F238E27FC236}">
                <a16:creationId xmlns:a16="http://schemas.microsoft.com/office/drawing/2014/main" id="{B345EEF4-DB53-F87D-D1EB-E979ED34BCF5}"/>
              </a:ext>
            </a:extLst>
          </p:cNvPr>
          <p:cNvSpPr/>
          <p:nvPr/>
        </p:nvSpPr>
        <p:spPr>
          <a:xfrm>
            <a:off x="1379209" y="4833935"/>
            <a:ext cx="952812" cy="991252"/>
          </a:xfrm>
          <a:custGeom>
            <a:avLst/>
            <a:gdLst/>
            <a:ahLst/>
            <a:cxnLst/>
            <a:rect l="l" t="t" r="r" b="b"/>
            <a:pathLst>
              <a:path w="952812" h="991252">
                <a:moveTo>
                  <a:pt x="0" y="0"/>
                </a:moveTo>
                <a:lnTo>
                  <a:pt x="952812" y="0"/>
                </a:lnTo>
                <a:lnTo>
                  <a:pt x="952812" y="991252"/>
                </a:lnTo>
                <a:lnTo>
                  <a:pt x="0" y="991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986"/>
            </a:stretch>
          </a:blipFill>
        </p:spPr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A2C67E91-CEF1-E41E-E63A-CCC27703BFEF}"/>
              </a:ext>
            </a:extLst>
          </p:cNvPr>
          <p:cNvSpPr txBox="1"/>
          <p:nvPr/>
        </p:nvSpPr>
        <p:spPr>
          <a:xfrm>
            <a:off x="776954" y="806117"/>
            <a:ext cx="2163618" cy="347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8" spc="-44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ฝ่ายบริหารงานทั่วไป</a:t>
            </a:r>
            <a:endParaRPr lang="en-US" sz="2028" spc="-44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8" name="TextBox 40">
            <a:extLst>
              <a:ext uri="{FF2B5EF4-FFF2-40B4-BE49-F238E27FC236}">
                <a16:creationId xmlns:a16="http://schemas.microsoft.com/office/drawing/2014/main" id="{D526427F-7F7A-9786-C4A3-E234F0382505}"/>
              </a:ext>
            </a:extLst>
          </p:cNvPr>
          <p:cNvSpPr txBox="1"/>
          <p:nvPr/>
        </p:nvSpPr>
        <p:spPr>
          <a:xfrm>
            <a:off x="958210" y="2589671"/>
            <a:ext cx="1903652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1"/>
              </a:lnSpc>
            </a:pPr>
            <a:r>
              <a:rPr lang="en-US" sz="2065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ฝ่ายการท่องเที่ยว</a:t>
            </a:r>
            <a:endParaRPr lang="en-US" sz="2065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  <p:sp>
        <p:nvSpPr>
          <p:cNvPr id="49" name="TextBox 41">
            <a:extLst>
              <a:ext uri="{FF2B5EF4-FFF2-40B4-BE49-F238E27FC236}">
                <a16:creationId xmlns:a16="http://schemas.microsoft.com/office/drawing/2014/main" id="{D05A782A-B97D-DF9D-9064-CF9AA84C23B9}"/>
              </a:ext>
            </a:extLst>
          </p:cNvPr>
          <p:cNvSpPr txBox="1"/>
          <p:nvPr/>
        </p:nvSpPr>
        <p:spPr>
          <a:xfrm>
            <a:off x="1141036" y="4438206"/>
            <a:ext cx="1537999" cy="35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spc="-45" dirty="0" err="1">
                <a:solidFill>
                  <a:srgbClr val="000000"/>
                </a:solidFill>
                <a:latin typeface="เอฟซี ซับเจค"/>
                <a:ea typeface="เอฟซี ซับเจค"/>
                <a:cs typeface="เอฟซี ซับเจค"/>
                <a:sym typeface="เอฟซี ซับเจค"/>
              </a:rPr>
              <a:t>ฝ่ายการกีฬา</a:t>
            </a:r>
            <a:endParaRPr lang="en-US" sz="2081" spc="-45" dirty="0">
              <a:solidFill>
                <a:srgbClr val="000000"/>
              </a:solidFill>
              <a:latin typeface="เอฟซี ซับเจค"/>
              <a:ea typeface="เอฟซี ซับเจค"/>
              <a:cs typeface="เอฟซี ซับเจค"/>
              <a:sym typeface="เอฟซี ซับเจค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927</Words>
  <Application>Microsoft Office PowerPoint</Application>
  <PresentationFormat>กำหนดเอง</PresentationFormat>
  <Paragraphs>147</Paragraphs>
  <Slides>25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31" baseType="lpstr">
      <vt:lpstr>เอฟซี ซับเจค</vt:lpstr>
      <vt:lpstr>Pridi</vt:lpstr>
      <vt:lpstr>Arial</vt:lpstr>
      <vt:lpstr>เอฟซี ซับเจค Bold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ทักษะพื้นฐานเพื่อเริ่มพรีเซนเทชั่นการศึกษาวิจัยในลักษณะกราฟิกแบบแบนกึ่งเหมือนจริง สีม่วง สีเหลือง</dc:title>
  <dc:creator>Lenovo</dc:creator>
  <cp:lastModifiedBy>Lenovo</cp:lastModifiedBy>
  <cp:revision>4</cp:revision>
  <cp:lastPrinted>2025-03-03T03:40:02Z</cp:lastPrinted>
  <dcterms:created xsi:type="dcterms:W3CDTF">2006-08-16T00:00:00Z</dcterms:created>
  <dcterms:modified xsi:type="dcterms:W3CDTF">2025-03-03T03:47:37Z</dcterms:modified>
  <dc:identifier>DAGgEoO1A4E</dc:identifier>
</cp:coreProperties>
</file>